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86"/>
  </p:notesMasterIdLst>
  <p:handoutMasterIdLst>
    <p:handoutMasterId r:id="rId87"/>
  </p:handoutMasterIdLst>
  <p:sldIdLst>
    <p:sldId id="256" r:id="rId2"/>
    <p:sldId id="257" r:id="rId3"/>
    <p:sldId id="436" r:id="rId4"/>
    <p:sldId id="724" r:id="rId5"/>
    <p:sldId id="725" r:id="rId6"/>
    <p:sldId id="626" r:id="rId7"/>
    <p:sldId id="627" r:id="rId8"/>
    <p:sldId id="628" r:id="rId9"/>
    <p:sldId id="637" r:id="rId10"/>
    <p:sldId id="640" r:id="rId11"/>
    <p:sldId id="726" r:id="rId12"/>
    <p:sldId id="727" r:id="rId13"/>
    <p:sldId id="728" r:id="rId14"/>
    <p:sldId id="450" r:id="rId15"/>
    <p:sldId id="484" r:id="rId16"/>
    <p:sldId id="642" r:id="rId17"/>
    <p:sldId id="643" r:id="rId18"/>
    <p:sldId id="644" r:id="rId19"/>
    <p:sldId id="645" r:id="rId20"/>
    <p:sldId id="646" r:id="rId21"/>
    <p:sldId id="647" r:id="rId22"/>
    <p:sldId id="648" r:id="rId23"/>
    <p:sldId id="649" r:id="rId24"/>
    <p:sldId id="650" r:id="rId25"/>
    <p:sldId id="651" r:id="rId26"/>
    <p:sldId id="652" r:id="rId27"/>
    <p:sldId id="653" r:id="rId28"/>
    <p:sldId id="654" r:id="rId29"/>
    <p:sldId id="655" r:id="rId30"/>
    <p:sldId id="656" r:id="rId31"/>
    <p:sldId id="657" r:id="rId32"/>
    <p:sldId id="659" r:id="rId33"/>
    <p:sldId id="660" r:id="rId34"/>
    <p:sldId id="715" r:id="rId35"/>
    <p:sldId id="716" r:id="rId36"/>
    <p:sldId id="451" r:id="rId37"/>
    <p:sldId id="619" r:id="rId38"/>
    <p:sldId id="663" r:id="rId39"/>
    <p:sldId id="664" r:id="rId40"/>
    <p:sldId id="665" r:id="rId41"/>
    <p:sldId id="666" r:id="rId42"/>
    <p:sldId id="667" r:id="rId43"/>
    <p:sldId id="668" r:id="rId44"/>
    <p:sldId id="669" r:id="rId45"/>
    <p:sldId id="670" r:id="rId46"/>
    <p:sldId id="671" r:id="rId47"/>
    <p:sldId id="672" r:id="rId48"/>
    <p:sldId id="673" r:id="rId49"/>
    <p:sldId id="717" r:id="rId50"/>
    <p:sldId id="674" r:id="rId51"/>
    <p:sldId id="675" r:id="rId52"/>
    <p:sldId id="676" r:id="rId53"/>
    <p:sldId id="720" r:id="rId54"/>
    <p:sldId id="685" r:id="rId55"/>
    <p:sldId id="677" r:id="rId56"/>
    <p:sldId id="686" r:id="rId57"/>
    <p:sldId id="688" r:id="rId58"/>
    <p:sldId id="687" r:id="rId59"/>
    <p:sldId id="689" r:id="rId60"/>
    <p:sldId id="690" r:id="rId61"/>
    <p:sldId id="691" r:id="rId62"/>
    <p:sldId id="693" r:id="rId63"/>
    <p:sldId id="694" r:id="rId64"/>
    <p:sldId id="723" r:id="rId65"/>
    <p:sldId id="500" r:id="rId66"/>
    <p:sldId id="624" r:id="rId67"/>
    <p:sldId id="696" r:id="rId68"/>
    <p:sldId id="699" r:id="rId69"/>
    <p:sldId id="701" r:id="rId70"/>
    <p:sldId id="698" r:id="rId71"/>
    <p:sldId id="697" r:id="rId72"/>
    <p:sldId id="700" r:id="rId73"/>
    <p:sldId id="702" r:id="rId74"/>
    <p:sldId id="704" r:id="rId75"/>
    <p:sldId id="705" r:id="rId76"/>
    <p:sldId id="706" r:id="rId77"/>
    <p:sldId id="707" r:id="rId78"/>
    <p:sldId id="708" r:id="rId79"/>
    <p:sldId id="709" r:id="rId80"/>
    <p:sldId id="710" r:id="rId81"/>
    <p:sldId id="711" r:id="rId82"/>
    <p:sldId id="712" r:id="rId83"/>
    <p:sldId id="713" r:id="rId84"/>
    <p:sldId id="714" r:id="rId8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50">
          <p15:clr>
            <a:srgbClr val="A4A3A4"/>
          </p15:clr>
        </p15:guide>
        <p15:guide id="2" pos="1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5E"/>
    <a:srgbClr val="16457F"/>
    <a:srgbClr val="003E7E"/>
    <a:srgbClr val="948151"/>
    <a:srgbClr val="A9852A"/>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040A4D-E20E-3C49-AAB6-457E4D196233}" v="213" dt="2022-05-24T10:24:59.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96327"/>
  </p:normalViewPr>
  <p:slideViewPr>
    <p:cSldViewPr snapToGrid="0">
      <p:cViewPr varScale="1">
        <p:scale>
          <a:sx n="124" d="100"/>
          <a:sy n="124" d="100"/>
        </p:scale>
        <p:origin x="1352" y="168"/>
      </p:cViewPr>
      <p:guideLst>
        <p:guide orient="horz" pos="850"/>
        <p:guide pos="11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estes, Robert John" userId="fa996a5b-b028-49c9-87fd-0320eed9553f" providerId="ADAL" clId="{64040A4D-E20E-3C49-AAB6-457E4D196233}"/>
    <pc:docChg chg="undo custSel addSld delSld modSld">
      <pc:chgData name="Kerestes, Robert John" userId="fa996a5b-b028-49c9-87fd-0320eed9553f" providerId="ADAL" clId="{64040A4D-E20E-3C49-AAB6-457E4D196233}" dt="2022-05-24T10:25:08.047" v="370" actId="20577"/>
      <pc:docMkLst>
        <pc:docMk/>
      </pc:docMkLst>
      <pc:sldChg chg="modSp mod">
        <pc:chgData name="Kerestes, Robert John" userId="fa996a5b-b028-49c9-87fd-0320eed9553f" providerId="ADAL" clId="{64040A4D-E20E-3C49-AAB6-457E4D196233}" dt="2022-05-22T17:56:43.292" v="355" actId="20577"/>
        <pc:sldMkLst>
          <pc:docMk/>
          <pc:sldMk cId="0" sldId="256"/>
        </pc:sldMkLst>
        <pc:spChg chg="mod">
          <ac:chgData name="Kerestes, Robert John" userId="fa996a5b-b028-49c9-87fd-0320eed9553f" providerId="ADAL" clId="{64040A4D-E20E-3C49-AAB6-457E4D196233}" dt="2022-05-22T17:56:43.292" v="355" actId="20577"/>
          <ac:spMkLst>
            <pc:docMk/>
            <pc:sldMk cId="0" sldId="256"/>
            <ac:spMk id="15364" creationId="{00000000-0000-0000-0000-000000000000}"/>
          </ac:spMkLst>
        </pc:spChg>
      </pc:sldChg>
      <pc:sldChg chg="delSp modSp mod">
        <pc:chgData name="Kerestes, Robert John" userId="fa996a5b-b028-49c9-87fd-0320eed9553f" providerId="ADAL" clId="{64040A4D-E20E-3C49-AAB6-457E4D196233}" dt="2022-05-24T10:25:08.047" v="370" actId="20577"/>
        <pc:sldMkLst>
          <pc:docMk/>
          <pc:sldMk cId="0" sldId="257"/>
        </pc:sldMkLst>
        <pc:spChg chg="mod">
          <ac:chgData name="Kerestes, Robert John" userId="fa996a5b-b028-49c9-87fd-0320eed9553f" providerId="ADAL" clId="{64040A4D-E20E-3C49-AAB6-457E4D196233}" dt="2022-05-22T17:56:29.523" v="353" actId="20577"/>
          <ac:spMkLst>
            <pc:docMk/>
            <pc:sldMk cId="0" sldId="257"/>
            <ac:spMk id="14339" creationId="{00000000-0000-0000-0000-000000000000}"/>
          </ac:spMkLst>
        </pc:spChg>
        <pc:spChg chg="mod">
          <ac:chgData name="Kerestes, Robert John" userId="fa996a5b-b028-49c9-87fd-0320eed9553f" providerId="ADAL" clId="{64040A4D-E20E-3C49-AAB6-457E4D196233}" dt="2022-05-24T10:25:08.047" v="370" actId="20577"/>
          <ac:spMkLst>
            <pc:docMk/>
            <pc:sldMk cId="0" sldId="257"/>
            <ac:spMk id="17410" creationId="{00000000-0000-0000-0000-000000000000}"/>
          </ac:spMkLst>
        </pc:spChg>
        <pc:spChg chg="del">
          <ac:chgData name="Kerestes, Robert John" userId="fa996a5b-b028-49c9-87fd-0320eed9553f" providerId="ADAL" clId="{64040A4D-E20E-3C49-AAB6-457E4D196233}" dt="2022-05-24T10:24:59.511" v="364" actId="478"/>
          <ac:spMkLst>
            <pc:docMk/>
            <pc:sldMk cId="0" sldId="257"/>
            <ac:spMk id="17412" creationId="{00000000-0000-0000-0000-000000000000}"/>
          </ac:spMkLst>
        </pc:spChg>
      </pc:sldChg>
      <pc:sldChg chg="addSp delSp modSp mod">
        <pc:chgData name="Kerestes, Robert John" userId="fa996a5b-b028-49c9-87fd-0320eed9553f" providerId="ADAL" clId="{64040A4D-E20E-3C49-AAB6-457E4D196233}" dt="2022-05-22T17:31:57.419" v="27" actId="1037"/>
        <pc:sldMkLst>
          <pc:docMk/>
          <pc:sldMk cId="2053070947" sldId="640"/>
        </pc:sldMkLst>
        <pc:spChg chg="mod">
          <ac:chgData name="Kerestes, Robert John" userId="fa996a5b-b028-49c9-87fd-0320eed9553f" providerId="ADAL" clId="{64040A4D-E20E-3C49-AAB6-457E4D196233}" dt="2022-05-22T17:21:32.091" v="6" actId="20577"/>
          <ac:spMkLst>
            <pc:docMk/>
            <pc:sldMk cId="2053070947" sldId="640"/>
            <ac:spMk id="2" creationId="{E5457549-A5F5-784D-8EB2-4430141E04D9}"/>
          </ac:spMkLst>
        </pc:spChg>
        <pc:spChg chg="add mod">
          <ac:chgData name="Kerestes, Robert John" userId="fa996a5b-b028-49c9-87fd-0320eed9553f" providerId="ADAL" clId="{64040A4D-E20E-3C49-AAB6-457E4D196233}" dt="2022-05-22T17:31:57.419" v="27" actId="1037"/>
          <ac:spMkLst>
            <pc:docMk/>
            <pc:sldMk cId="2053070947" sldId="640"/>
            <ac:spMk id="4" creationId="{DF8419D8-3EA8-B641-BEB7-FE7CAC4679B9}"/>
          </ac:spMkLst>
        </pc:spChg>
        <pc:picChg chg="add mod">
          <ac:chgData name="Kerestes, Robert John" userId="fa996a5b-b028-49c9-87fd-0320eed9553f" providerId="ADAL" clId="{64040A4D-E20E-3C49-AAB6-457E4D196233}" dt="2022-05-22T17:31:10.381" v="13" actId="1076"/>
          <ac:picMkLst>
            <pc:docMk/>
            <pc:sldMk cId="2053070947" sldId="640"/>
            <ac:picMk id="3" creationId="{3BF5C274-EA90-9442-B774-BBB2B3724826}"/>
          </ac:picMkLst>
        </pc:picChg>
        <pc:picChg chg="del">
          <ac:chgData name="Kerestes, Robert John" userId="fa996a5b-b028-49c9-87fd-0320eed9553f" providerId="ADAL" clId="{64040A4D-E20E-3C49-AAB6-457E4D196233}" dt="2022-05-22T17:30:56.682" v="7" actId="478"/>
          <ac:picMkLst>
            <pc:docMk/>
            <pc:sldMk cId="2053070947" sldId="640"/>
            <ac:picMk id="6" creationId="{EC9C380A-8D40-0D4E-8385-64459F7DE088}"/>
          </ac:picMkLst>
        </pc:picChg>
      </pc:sldChg>
      <pc:sldChg chg="del">
        <pc:chgData name="Kerestes, Robert John" userId="fa996a5b-b028-49c9-87fd-0320eed9553f" providerId="ADAL" clId="{64040A4D-E20E-3C49-AAB6-457E4D196233}" dt="2022-05-22T17:55:34.522" v="315" actId="2696"/>
        <pc:sldMkLst>
          <pc:docMk/>
          <pc:sldMk cId="1142396760" sldId="718"/>
        </pc:sldMkLst>
      </pc:sldChg>
      <pc:sldChg chg="del">
        <pc:chgData name="Kerestes, Robert John" userId="fa996a5b-b028-49c9-87fd-0320eed9553f" providerId="ADAL" clId="{64040A4D-E20E-3C49-AAB6-457E4D196233}" dt="2022-05-22T17:55:31.814" v="314" actId="2696"/>
        <pc:sldMkLst>
          <pc:docMk/>
          <pc:sldMk cId="302002301" sldId="719"/>
        </pc:sldMkLst>
      </pc:sldChg>
      <pc:sldChg chg="addSp delSp modSp mod">
        <pc:chgData name="Kerestes, Robert John" userId="fa996a5b-b028-49c9-87fd-0320eed9553f" providerId="ADAL" clId="{64040A4D-E20E-3C49-AAB6-457E4D196233}" dt="2022-05-22T18:34:56.698" v="363" actId="20577"/>
        <pc:sldMkLst>
          <pc:docMk/>
          <pc:sldMk cId="3101544543" sldId="720"/>
        </pc:sldMkLst>
        <pc:spChg chg="add del mod">
          <ac:chgData name="Kerestes, Robert John" userId="fa996a5b-b028-49c9-87fd-0320eed9553f" providerId="ADAL" clId="{64040A4D-E20E-3C49-AAB6-457E4D196233}" dt="2022-05-22T17:47:44.007" v="254"/>
          <ac:spMkLst>
            <pc:docMk/>
            <pc:sldMk cId="3101544543" sldId="720"/>
            <ac:spMk id="2" creationId="{8727AB31-0D59-1144-8850-1B1FD608AEC5}"/>
          </ac:spMkLst>
        </pc:spChg>
        <pc:spChg chg="mod">
          <ac:chgData name="Kerestes, Robert John" userId="fa996a5b-b028-49c9-87fd-0320eed9553f" providerId="ADAL" clId="{64040A4D-E20E-3C49-AAB6-457E4D196233}" dt="2022-05-22T18:34:56.698" v="363" actId="20577"/>
          <ac:spMkLst>
            <pc:docMk/>
            <pc:sldMk cId="3101544543" sldId="720"/>
            <ac:spMk id="3" creationId="{00000000-0000-0000-0000-000000000000}"/>
          </ac:spMkLst>
        </pc:spChg>
        <pc:spChg chg="add del mod">
          <ac:chgData name="Kerestes, Robert John" userId="fa996a5b-b028-49c9-87fd-0320eed9553f" providerId="ADAL" clId="{64040A4D-E20E-3C49-AAB6-457E4D196233}" dt="2022-05-22T17:49:35.476" v="308"/>
          <ac:spMkLst>
            <pc:docMk/>
            <pc:sldMk cId="3101544543" sldId="720"/>
            <ac:spMk id="4" creationId="{C0BB83C2-AE4C-8D4B-8A8F-46E98FE410B5}"/>
          </ac:spMkLst>
        </pc:spChg>
        <pc:spChg chg="add mod">
          <ac:chgData name="Kerestes, Robert John" userId="fa996a5b-b028-49c9-87fd-0320eed9553f" providerId="ADAL" clId="{64040A4D-E20E-3C49-AAB6-457E4D196233}" dt="2022-05-22T17:49:17.521" v="299" actId="2085"/>
          <ac:spMkLst>
            <pc:docMk/>
            <pc:sldMk cId="3101544543" sldId="720"/>
            <ac:spMk id="8" creationId="{B875C1BB-2262-9849-B1E2-37E2A8B7B924}"/>
          </ac:spMkLst>
        </pc:spChg>
        <pc:spChg chg="add mod">
          <ac:chgData name="Kerestes, Robert John" userId="fa996a5b-b028-49c9-87fd-0320eed9553f" providerId="ADAL" clId="{64040A4D-E20E-3C49-AAB6-457E4D196233}" dt="2022-05-22T17:49:20.087" v="300" actId="2085"/>
          <ac:spMkLst>
            <pc:docMk/>
            <pc:sldMk cId="3101544543" sldId="720"/>
            <ac:spMk id="9" creationId="{1194707A-A45D-5343-93ED-F7C007C59926}"/>
          </ac:spMkLst>
        </pc:spChg>
        <pc:spChg chg="add mod">
          <ac:chgData name="Kerestes, Robert John" userId="fa996a5b-b028-49c9-87fd-0320eed9553f" providerId="ADAL" clId="{64040A4D-E20E-3C49-AAB6-457E4D196233}" dt="2022-05-22T17:49:34.127" v="306" actId="692"/>
          <ac:spMkLst>
            <pc:docMk/>
            <pc:sldMk cId="3101544543" sldId="720"/>
            <ac:spMk id="10" creationId="{166F7647-D53B-1F43-9032-3418C62CA0C5}"/>
          </ac:spMkLst>
        </pc:spChg>
      </pc:sldChg>
      <pc:sldChg chg="addSp modSp del">
        <pc:chgData name="Kerestes, Robert John" userId="fa996a5b-b028-49c9-87fd-0320eed9553f" providerId="ADAL" clId="{64040A4D-E20E-3C49-AAB6-457E4D196233}" dt="2022-05-22T17:54:53.371" v="312" actId="2696"/>
        <pc:sldMkLst>
          <pc:docMk/>
          <pc:sldMk cId="3739344304" sldId="721"/>
        </pc:sldMkLst>
        <pc:spChg chg="add mod">
          <ac:chgData name="Kerestes, Robert John" userId="fa996a5b-b028-49c9-87fd-0320eed9553f" providerId="ADAL" clId="{64040A4D-E20E-3C49-AAB6-457E4D196233}" dt="2022-05-22T17:54:33.291" v="311" actId="767"/>
          <ac:spMkLst>
            <pc:docMk/>
            <pc:sldMk cId="3739344304" sldId="721"/>
            <ac:spMk id="2" creationId="{50B93543-9F5B-F34A-AF4F-9AF77B1A5685}"/>
          </ac:spMkLst>
        </pc:spChg>
      </pc:sldChg>
      <pc:sldChg chg="addSp modSp del">
        <pc:chgData name="Kerestes, Robert John" userId="fa996a5b-b028-49c9-87fd-0320eed9553f" providerId="ADAL" clId="{64040A4D-E20E-3C49-AAB6-457E4D196233}" dt="2022-05-22T17:54:55.748" v="313" actId="2696"/>
        <pc:sldMkLst>
          <pc:docMk/>
          <pc:sldMk cId="2452056207" sldId="722"/>
        </pc:sldMkLst>
        <pc:spChg chg="add mod">
          <ac:chgData name="Kerestes, Robert John" userId="fa996a5b-b028-49c9-87fd-0320eed9553f" providerId="ADAL" clId="{64040A4D-E20E-3C49-AAB6-457E4D196233}" dt="2022-05-22T17:54:21.168" v="310"/>
          <ac:spMkLst>
            <pc:docMk/>
            <pc:sldMk cId="2452056207" sldId="722"/>
            <ac:spMk id="2" creationId="{976530BB-EFF7-C14B-9C40-BBDE1EDBD49C}"/>
          </ac:spMkLst>
        </pc:spChg>
      </pc:sldChg>
      <pc:sldChg chg="delSp">
        <pc:chgData name="Kerestes, Robert John" userId="fa996a5b-b028-49c9-87fd-0320eed9553f" providerId="ADAL" clId="{64040A4D-E20E-3C49-AAB6-457E4D196233}" dt="2022-05-22T18:09:20.377" v="356" actId="478"/>
        <pc:sldMkLst>
          <pc:docMk/>
          <pc:sldMk cId="1461363899" sldId="724"/>
        </pc:sldMkLst>
        <pc:spChg chg="del">
          <ac:chgData name="Kerestes, Robert John" userId="fa996a5b-b028-49c9-87fd-0320eed9553f" providerId="ADAL" clId="{64040A4D-E20E-3C49-AAB6-457E4D196233}" dt="2022-05-22T18:09:20.377" v="356" actId="478"/>
          <ac:spMkLst>
            <pc:docMk/>
            <pc:sldMk cId="1461363899" sldId="724"/>
            <ac:spMk id="27650" creationId="{00000000-0000-0000-0000-000000000000}"/>
          </ac:spMkLst>
        </pc:spChg>
      </pc:sldChg>
      <pc:sldChg chg="addSp delSp modSp add mod">
        <pc:chgData name="Kerestes, Robert John" userId="fa996a5b-b028-49c9-87fd-0320eed9553f" providerId="ADAL" clId="{64040A4D-E20E-3C49-AAB6-457E4D196233}" dt="2022-05-22T17:38:53.419" v="148" actId="20577"/>
        <pc:sldMkLst>
          <pc:docMk/>
          <pc:sldMk cId="2321887633" sldId="726"/>
        </pc:sldMkLst>
        <pc:spChg chg="del">
          <ac:chgData name="Kerestes, Robert John" userId="fa996a5b-b028-49c9-87fd-0320eed9553f" providerId="ADAL" clId="{64040A4D-E20E-3C49-AAB6-457E4D196233}" dt="2022-05-22T17:34:45.709" v="67" actId="478"/>
          <ac:spMkLst>
            <pc:docMk/>
            <pc:sldMk cId="2321887633" sldId="726"/>
            <ac:spMk id="2" creationId="{E5457549-A5F5-784D-8EB2-4430141E04D9}"/>
          </ac:spMkLst>
        </pc:spChg>
        <pc:spChg chg="add mod">
          <ac:chgData name="Kerestes, Robert John" userId="fa996a5b-b028-49c9-87fd-0320eed9553f" providerId="ADAL" clId="{64040A4D-E20E-3C49-AAB6-457E4D196233}" dt="2022-05-22T17:38:53.419" v="148" actId="20577"/>
          <ac:spMkLst>
            <pc:docMk/>
            <pc:sldMk cId="2321887633" sldId="726"/>
            <ac:spMk id="5" creationId="{9B3FBF44-3248-2E43-82BE-624CA2BB853E}"/>
          </ac:spMkLst>
        </pc:spChg>
        <pc:picChg chg="del">
          <ac:chgData name="Kerestes, Robert John" userId="fa996a5b-b028-49c9-87fd-0320eed9553f" providerId="ADAL" clId="{64040A4D-E20E-3C49-AAB6-457E4D196233}" dt="2022-05-22T17:32:19.007" v="29" actId="478"/>
          <ac:picMkLst>
            <pc:docMk/>
            <pc:sldMk cId="2321887633" sldId="726"/>
            <ac:picMk id="3" creationId="{3BF5C274-EA90-9442-B774-BBB2B3724826}"/>
          </ac:picMkLst>
        </pc:picChg>
        <pc:picChg chg="add mod">
          <ac:chgData name="Kerestes, Robert John" userId="fa996a5b-b028-49c9-87fd-0320eed9553f" providerId="ADAL" clId="{64040A4D-E20E-3C49-AAB6-457E4D196233}" dt="2022-05-22T17:34:52.053" v="71" actId="1076"/>
          <ac:picMkLst>
            <pc:docMk/>
            <pc:sldMk cId="2321887633" sldId="726"/>
            <ac:picMk id="6" creationId="{EC2FB0E3-C113-0746-8A54-87CD08C680BB}"/>
          </ac:picMkLst>
        </pc:picChg>
        <pc:picChg chg="add mod">
          <ac:chgData name="Kerestes, Robert John" userId="fa996a5b-b028-49c9-87fd-0320eed9553f" providerId="ADAL" clId="{64040A4D-E20E-3C49-AAB6-457E4D196233}" dt="2022-05-22T17:35:32.333" v="74" actId="1076"/>
          <ac:picMkLst>
            <pc:docMk/>
            <pc:sldMk cId="2321887633" sldId="726"/>
            <ac:picMk id="7" creationId="{31371EE6-907F-2D45-852F-51E57DBB4DDC}"/>
          </ac:picMkLst>
        </pc:picChg>
        <pc:cxnChg chg="add mod">
          <ac:chgData name="Kerestes, Robert John" userId="fa996a5b-b028-49c9-87fd-0320eed9553f" providerId="ADAL" clId="{64040A4D-E20E-3C49-AAB6-457E4D196233}" dt="2022-05-22T17:35:49.224" v="104" actId="692"/>
          <ac:cxnSpMkLst>
            <pc:docMk/>
            <pc:sldMk cId="2321887633" sldId="726"/>
            <ac:cxnSpMk id="9" creationId="{288781B8-8249-6741-BE41-0421936B497B}"/>
          </ac:cxnSpMkLst>
        </pc:cxnChg>
      </pc:sldChg>
      <pc:sldChg chg="addSp delSp modSp add mod">
        <pc:chgData name="Kerestes, Robert John" userId="fa996a5b-b028-49c9-87fd-0320eed9553f" providerId="ADAL" clId="{64040A4D-E20E-3C49-AAB6-457E4D196233}" dt="2022-05-22T17:38:57.115" v="150" actId="20577"/>
        <pc:sldMkLst>
          <pc:docMk/>
          <pc:sldMk cId="2507780513" sldId="727"/>
        </pc:sldMkLst>
        <pc:spChg chg="mod">
          <ac:chgData name="Kerestes, Robert John" userId="fa996a5b-b028-49c9-87fd-0320eed9553f" providerId="ADAL" clId="{64040A4D-E20E-3C49-AAB6-457E4D196233}" dt="2022-05-22T17:38:57.115" v="150" actId="20577"/>
          <ac:spMkLst>
            <pc:docMk/>
            <pc:sldMk cId="2507780513" sldId="727"/>
            <ac:spMk id="5" creationId="{9B3FBF44-3248-2E43-82BE-624CA2BB853E}"/>
          </ac:spMkLst>
        </pc:spChg>
        <pc:spChg chg="add mod">
          <ac:chgData name="Kerestes, Robert John" userId="fa996a5b-b028-49c9-87fd-0320eed9553f" providerId="ADAL" clId="{64040A4D-E20E-3C49-AAB6-457E4D196233}" dt="2022-05-22T17:38:15.293" v="121" actId="1076"/>
          <ac:spMkLst>
            <pc:docMk/>
            <pc:sldMk cId="2507780513" sldId="727"/>
            <ac:spMk id="10" creationId="{60A41DBC-B5AC-1F4F-8578-FCFAFD6BCAAA}"/>
          </ac:spMkLst>
        </pc:spChg>
        <pc:picChg chg="add mod">
          <ac:chgData name="Kerestes, Robert John" userId="fa996a5b-b028-49c9-87fd-0320eed9553f" providerId="ADAL" clId="{64040A4D-E20E-3C49-AAB6-457E4D196233}" dt="2022-05-22T17:37:49.024" v="113" actId="1076"/>
          <ac:picMkLst>
            <pc:docMk/>
            <pc:sldMk cId="2507780513" sldId="727"/>
            <ac:picMk id="2" creationId="{D36A983E-23B7-D644-90FA-147895B8E4EE}"/>
          </ac:picMkLst>
        </pc:picChg>
        <pc:picChg chg="del">
          <ac:chgData name="Kerestes, Robert John" userId="fa996a5b-b028-49c9-87fd-0320eed9553f" providerId="ADAL" clId="{64040A4D-E20E-3C49-AAB6-457E4D196233}" dt="2022-05-22T17:35:55.564" v="106" actId="478"/>
          <ac:picMkLst>
            <pc:docMk/>
            <pc:sldMk cId="2507780513" sldId="727"/>
            <ac:picMk id="6" creationId="{EC2FB0E3-C113-0746-8A54-87CD08C680BB}"/>
          </ac:picMkLst>
        </pc:picChg>
        <pc:picChg chg="del">
          <ac:chgData name="Kerestes, Robert John" userId="fa996a5b-b028-49c9-87fd-0320eed9553f" providerId="ADAL" clId="{64040A4D-E20E-3C49-AAB6-457E4D196233}" dt="2022-05-22T17:35:57.243" v="107" actId="478"/>
          <ac:picMkLst>
            <pc:docMk/>
            <pc:sldMk cId="2507780513" sldId="727"/>
            <ac:picMk id="7" creationId="{31371EE6-907F-2D45-852F-51E57DBB4DDC}"/>
          </ac:picMkLst>
        </pc:picChg>
        <pc:cxnChg chg="mod">
          <ac:chgData name="Kerestes, Robert John" userId="fa996a5b-b028-49c9-87fd-0320eed9553f" providerId="ADAL" clId="{64040A4D-E20E-3C49-AAB6-457E4D196233}" dt="2022-05-22T17:37:50.584" v="114" actId="1076"/>
          <ac:cxnSpMkLst>
            <pc:docMk/>
            <pc:sldMk cId="2507780513" sldId="727"/>
            <ac:cxnSpMk id="9" creationId="{288781B8-8249-6741-BE41-0421936B497B}"/>
          </ac:cxnSpMkLst>
        </pc:cxnChg>
      </pc:sldChg>
      <pc:sldChg chg="addSp delSp modSp add mod">
        <pc:chgData name="Kerestes, Robert John" userId="fa996a5b-b028-49c9-87fd-0320eed9553f" providerId="ADAL" clId="{64040A4D-E20E-3C49-AAB6-457E4D196233}" dt="2022-05-22T17:42:22.940" v="251" actId="692"/>
        <pc:sldMkLst>
          <pc:docMk/>
          <pc:sldMk cId="263843618" sldId="728"/>
        </pc:sldMkLst>
        <pc:spChg chg="del mod">
          <ac:chgData name="Kerestes, Robert John" userId="fa996a5b-b028-49c9-87fd-0320eed9553f" providerId="ADAL" clId="{64040A4D-E20E-3C49-AAB6-457E4D196233}" dt="2022-05-22T17:41:13.636" v="181" actId="21"/>
          <ac:spMkLst>
            <pc:docMk/>
            <pc:sldMk cId="263843618" sldId="728"/>
            <ac:spMk id="5" creationId="{9B3FBF44-3248-2E43-82BE-624CA2BB853E}"/>
          </ac:spMkLst>
        </pc:spChg>
        <pc:spChg chg="del mod">
          <ac:chgData name="Kerestes, Robert John" userId="fa996a5b-b028-49c9-87fd-0320eed9553f" providerId="ADAL" clId="{64040A4D-E20E-3C49-AAB6-457E4D196233}" dt="2022-05-22T17:38:32.862" v="127" actId="478"/>
          <ac:spMkLst>
            <pc:docMk/>
            <pc:sldMk cId="263843618" sldId="728"/>
            <ac:spMk id="10" creationId="{60A41DBC-B5AC-1F4F-8578-FCFAFD6BCAAA}"/>
          </ac:spMkLst>
        </pc:spChg>
        <pc:spChg chg="add mod">
          <ac:chgData name="Kerestes, Robert John" userId="fa996a5b-b028-49c9-87fd-0320eed9553f" providerId="ADAL" clId="{64040A4D-E20E-3C49-AAB6-457E4D196233}" dt="2022-05-22T17:39:59.912" v="180" actId="1076"/>
          <ac:spMkLst>
            <pc:docMk/>
            <pc:sldMk cId="263843618" sldId="728"/>
            <ac:spMk id="11" creationId="{F25A68E5-DBEF-D142-9D80-13A69E833480}"/>
          </ac:spMkLst>
        </pc:spChg>
        <pc:spChg chg="add mod">
          <ac:chgData name="Kerestes, Robert John" userId="fa996a5b-b028-49c9-87fd-0320eed9553f" providerId="ADAL" clId="{64040A4D-E20E-3C49-AAB6-457E4D196233}" dt="2022-05-22T17:41:17.405" v="184" actId="1076"/>
          <ac:spMkLst>
            <pc:docMk/>
            <pc:sldMk cId="263843618" sldId="728"/>
            <ac:spMk id="12" creationId="{CE235E16-4796-7043-B4A2-BCCC6F0E79C0}"/>
          </ac:spMkLst>
        </pc:spChg>
        <pc:spChg chg="add mod">
          <ac:chgData name="Kerestes, Robert John" userId="fa996a5b-b028-49c9-87fd-0320eed9553f" providerId="ADAL" clId="{64040A4D-E20E-3C49-AAB6-457E4D196233}" dt="2022-05-22T17:42:10.641" v="245" actId="20577"/>
          <ac:spMkLst>
            <pc:docMk/>
            <pc:sldMk cId="263843618" sldId="728"/>
            <ac:spMk id="13" creationId="{DD0AFC66-692F-6D4F-B950-CDFD6127197C}"/>
          </ac:spMkLst>
        </pc:spChg>
        <pc:spChg chg="add mod">
          <ac:chgData name="Kerestes, Robert John" userId="fa996a5b-b028-49c9-87fd-0320eed9553f" providerId="ADAL" clId="{64040A4D-E20E-3C49-AAB6-457E4D196233}" dt="2022-05-22T17:42:22.940" v="251" actId="692"/>
          <ac:spMkLst>
            <pc:docMk/>
            <pc:sldMk cId="263843618" sldId="728"/>
            <ac:spMk id="14" creationId="{4A25BE07-9B28-9646-952C-612F875DB1D5}"/>
          </ac:spMkLst>
        </pc:spChg>
        <pc:picChg chg="del">
          <ac:chgData name="Kerestes, Robert John" userId="fa996a5b-b028-49c9-87fd-0320eed9553f" providerId="ADAL" clId="{64040A4D-E20E-3C49-AAB6-457E4D196233}" dt="2022-05-22T17:38:27.479" v="123" actId="478"/>
          <ac:picMkLst>
            <pc:docMk/>
            <pc:sldMk cId="263843618" sldId="728"/>
            <ac:picMk id="2" creationId="{D36A983E-23B7-D644-90FA-147895B8E4EE}"/>
          </ac:picMkLst>
        </pc:picChg>
        <pc:cxnChg chg="del">
          <ac:chgData name="Kerestes, Robert John" userId="fa996a5b-b028-49c9-87fd-0320eed9553f" providerId="ADAL" clId="{64040A4D-E20E-3C49-AAB6-457E4D196233}" dt="2022-05-22T17:38:29.536" v="124" actId="478"/>
          <ac:cxnSpMkLst>
            <pc:docMk/>
            <pc:sldMk cId="263843618" sldId="728"/>
            <ac:cxnSpMk id="9" creationId="{288781B8-8249-6741-BE41-0421936B497B}"/>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90D8E6BD-B977-4072-8A44-64254E85CEE1}" type="datetime1">
              <a:rPr lang="en-US" altLang="en-US"/>
              <a:pPr>
                <a:defRPr/>
              </a:pPr>
              <a:t>5/24/22</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0CEB250-C698-45BC-AF73-D2A51B01156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2F7038EB-C2C8-4210-A34E-8D32E4E1829A}" type="datetime1">
              <a:rPr lang="en-US" altLang="en-US"/>
              <a:pPr>
                <a:defRPr/>
              </a:pPr>
              <a:t>5/24/22</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A8FD66A-47EB-4208-8B01-6747B4D658F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Instructions for editing school and department titles:</a:t>
            </a:r>
          </a:p>
          <a:p>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Select from menu: View &gt; Master &gt; Slide Master</a:t>
            </a:r>
          </a:p>
          <a:p>
            <a:pPr>
              <a:buFont typeface="Wingdings" panose="05000000000000000000" pitchFamily="2" charset="2"/>
              <a:buChar char="§"/>
            </a:pPr>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Click on each text area you wish to edit. Text will become editable.</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4789BAA-B85C-479B-ACB0-95827EC21496}" type="slidenum">
              <a:rPr lang="en-US" altLang="en-US" smtClean="0">
                <a:latin typeface="Arial" panose="020B0604020202020204" pitchFamily="34" charset="0"/>
              </a:rPr>
              <a:pPr>
                <a:spcBef>
                  <a:spcPct val="0"/>
                </a:spcBef>
              </a:pPr>
              <a:t>1</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10</a:t>
            </a:fld>
            <a:endParaRPr lang="en-US" altLang="en-US"/>
          </a:p>
        </p:txBody>
      </p:sp>
    </p:spTree>
    <p:extLst>
      <p:ext uri="{BB962C8B-B14F-4D97-AF65-F5344CB8AC3E}">
        <p14:creationId xmlns:p14="http://schemas.microsoft.com/office/powerpoint/2010/main" val="2651155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11</a:t>
            </a:fld>
            <a:endParaRPr lang="en-US" altLang="en-US"/>
          </a:p>
        </p:txBody>
      </p:sp>
    </p:spTree>
    <p:extLst>
      <p:ext uri="{BB962C8B-B14F-4D97-AF65-F5344CB8AC3E}">
        <p14:creationId xmlns:p14="http://schemas.microsoft.com/office/powerpoint/2010/main" val="270821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12</a:t>
            </a:fld>
            <a:endParaRPr lang="en-US" altLang="en-US"/>
          </a:p>
        </p:txBody>
      </p:sp>
    </p:spTree>
    <p:extLst>
      <p:ext uri="{BB962C8B-B14F-4D97-AF65-F5344CB8AC3E}">
        <p14:creationId xmlns:p14="http://schemas.microsoft.com/office/powerpoint/2010/main" val="4097979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13</a:t>
            </a:fld>
            <a:endParaRPr lang="en-US" altLang="en-US"/>
          </a:p>
        </p:txBody>
      </p:sp>
    </p:spTree>
    <p:extLst>
      <p:ext uri="{BB962C8B-B14F-4D97-AF65-F5344CB8AC3E}">
        <p14:creationId xmlns:p14="http://schemas.microsoft.com/office/powerpoint/2010/main" val="1469739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14</a:t>
            </a:fld>
            <a:endParaRPr lang="en-US" altLang="en-US"/>
          </a:p>
        </p:txBody>
      </p:sp>
    </p:spTree>
    <p:extLst>
      <p:ext uri="{BB962C8B-B14F-4D97-AF65-F5344CB8AC3E}">
        <p14:creationId xmlns:p14="http://schemas.microsoft.com/office/powerpoint/2010/main" val="983143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15</a:t>
            </a:fld>
            <a:endParaRPr lang="en-US" altLang="en-US"/>
          </a:p>
        </p:txBody>
      </p:sp>
    </p:spTree>
    <p:extLst>
      <p:ext uri="{BB962C8B-B14F-4D97-AF65-F5344CB8AC3E}">
        <p14:creationId xmlns:p14="http://schemas.microsoft.com/office/powerpoint/2010/main" val="903665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16</a:t>
            </a:fld>
            <a:endParaRPr lang="en-US" altLang="en-US"/>
          </a:p>
        </p:txBody>
      </p:sp>
    </p:spTree>
    <p:extLst>
      <p:ext uri="{BB962C8B-B14F-4D97-AF65-F5344CB8AC3E}">
        <p14:creationId xmlns:p14="http://schemas.microsoft.com/office/powerpoint/2010/main" val="2930767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17</a:t>
            </a:fld>
            <a:endParaRPr lang="en-US" altLang="en-US"/>
          </a:p>
        </p:txBody>
      </p:sp>
    </p:spTree>
    <p:extLst>
      <p:ext uri="{BB962C8B-B14F-4D97-AF65-F5344CB8AC3E}">
        <p14:creationId xmlns:p14="http://schemas.microsoft.com/office/powerpoint/2010/main" val="540522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18</a:t>
            </a:fld>
            <a:endParaRPr lang="en-US" altLang="en-US"/>
          </a:p>
        </p:txBody>
      </p:sp>
    </p:spTree>
    <p:extLst>
      <p:ext uri="{BB962C8B-B14F-4D97-AF65-F5344CB8AC3E}">
        <p14:creationId xmlns:p14="http://schemas.microsoft.com/office/powerpoint/2010/main" val="1485250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19</a:t>
            </a:fld>
            <a:endParaRPr lang="en-US" altLang="en-US"/>
          </a:p>
        </p:txBody>
      </p:sp>
    </p:spTree>
    <p:extLst>
      <p:ext uri="{BB962C8B-B14F-4D97-AF65-F5344CB8AC3E}">
        <p14:creationId xmlns:p14="http://schemas.microsoft.com/office/powerpoint/2010/main" val="192506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AD604587-ABE2-415B-98D9-2B00C445B84A}"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20</a:t>
            </a:fld>
            <a:endParaRPr lang="en-US" altLang="en-US"/>
          </a:p>
        </p:txBody>
      </p:sp>
    </p:spTree>
    <p:extLst>
      <p:ext uri="{BB962C8B-B14F-4D97-AF65-F5344CB8AC3E}">
        <p14:creationId xmlns:p14="http://schemas.microsoft.com/office/powerpoint/2010/main" val="271086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21</a:t>
            </a:fld>
            <a:endParaRPr lang="en-US" altLang="en-US"/>
          </a:p>
        </p:txBody>
      </p:sp>
    </p:spTree>
    <p:extLst>
      <p:ext uri="{BB962C8B-B14F-4D97-AF65-F5344CB8AC3E}">
        <p14:creationId xmlns:p14="http://schemas.microsoft.com/office/powerpoint/2010/main" val="2617925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22</a:t>
            </a:fld>
            <a:endParaRPr lang="en-US" altLang="en-US"/>
          </a:p>
        </p:txBody>
      </p:sp>
    </p:spTree>
    <p:extLst>
      <p:ext uri="{BB962C8B-B14F-4D97-AF65-F5344CB8AC3E}">
        <p14:creationId xmlns:p14="http://schemas.microsoft.com/office/powerpoint/2010/main" val="1500604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23</a:t>
            </a:fld>
            <a:endParaRPr lang="en-US" altLang="en-US"/>
          </a:p>
        </p:txBody>
      </p:sp>
    </p:spTree>
    <p:extLst>
      <p:ext uri="{BB962C8B-B14F-4D97-AF65-F5344CB8AC3E}">
        <p14:creationId xmlns:p14="http://schemas.microsoft.com/office/powerpoint/2010/main" val="3351694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24</a:t>
            </a:fld>
            <a:endParaRPr lang="en-US" altLang="en-US"/>
          </a:p>
        </p:txBody>
      </p:sp>
    </p:spTree>
    <p:extLst>
      <p:ext uri="{BB962C8B-B14F-4D97-AF65-F5344CB8AC3E}">
        <p14:creationId xmlns:p14="http://schemas.microsoft.com/office/powerpoint/2010/main" val="4150615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25</a:t>
            </a:fld>
            <a:endParaRPr lang="en-US" altLang="en-US"/>
          </a:p>
        </p:txBody>
      </p:sp>
    </p:spTree>
    <p:extLst>
      <p:ext uri="{BB962C8B-B14F-4D97-AF65-F5344CB8AC3E}">
        <p14:creationId xmlns:p14="http://schemas.microsoft.com/office/powerpoint/2010/main" val="1518715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26</a:t>
            </a:fld>
            <a:endParaRPr lang="en-US" altLang="en-US"/>
          </a:p>
        </p:txBody>
      </p:sp>
    </p:spTree>
    <p:extLst>
      <p:ext uri="{BB962C8B-B14F-4D97-AF65-F5344CB8AC3E}">
        <p14:creationId xmlns:p14="http://schemas.microsoft.com/office/powerpoint/2010/main" val="3005550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27</a:t>
            </a:fld>
            <a:endParaRPr lang="en-US" altLang="en-US"/>
          </a:p>
        </p:txBody>
      </p:sp>
    </p:spTree>
    <p:extLst>
      <p:ext uri="{BB962C8B-B14F-4D97-AF65-F5344CB8AC3E}">
        <p14:creationId xmlns:p14="http://schemas.microsoft.com/office/powerpoint/2010/main" val="1145191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28</a:t>
            </a:fld>
            <a:endParaRPr lang="en-US" altLang="en-US"/>
          </a:p>
        </p:txBody>
      </p:sp>
    </p:spTree>
    <p:extLst>
      <p:ext uri="{BB962C8B-B14F-4D97-AF65-F5344CB8AC3E}">
        <p14:creationId xmlns:p14="http://schemas.microsoft.com/office/powerpoint/2010/main" val="357874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29</a:t>
            </a:fld>
            <a:endParaRPr lang="en-US" altLang="en-US"/>
          </a:p>
        </p:txBody>
      </p:sp>
    </p:spTree>
    <p:extLst>
      <p:ext uri="{BB962C8B-B14F-4D97-AF65-F5344CB8AC3E}">
        <p14:creationId xmlns:p14="http://schemas.microsoft.com/office/powerpoint/2010/main" val="387443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AB756EB-434E-4C03-A558-12B959E3FC1A}" type="slidenum">
              <a:rPr lang="en-US" altLang="en-US" smtClean="0">
                <a:latin typeface="Arial" panose="020B0604020202020204" pitchFamily="34" charset="0"/>
              </a:rPr>
              <a:pPr>
                <a:spcBef>
                  <a:spcPct val="0"/>
                </a:spcBef>
              </a:pPr>
              <a:t>3</a:t>
            </a:fld>
            <a:endParaRPr lang="en-US"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30</a:t>
            </a:fld>
            <a:endParaRPr lang="en-US" altLang="en-US"/>
          </a:p>
        </p:txBody>
      </p:sp>
    </p:spTree>
    <p:extLst>
      <p:ext uri="{BB962C8B-B14F-4D97-AF65-F5344CB8AC3E}">
        <p14:creationId xmlns:p14="http://schemas.microsoft.com/office/powerpoint/2010/main" val="897989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31</a:t>
            </a:fld>
            <a:endParaRPr lang="en-US" altLang="en-US"/>
          </a:p>
        </p:txBody>
      </p:sp>
    </p:spTree>
    <p:extLst>
      <p:ext uri="{BB962C8B-B14F-4D97-AF65-F5344CB8AC3E}">
        <p14:creationId xmlns:p14="http://schemas.microsoft.com/office/powerpoint/2010/main" val="1781251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32</a:t>
            </a:fld>
            <a:endParaRPr lang="en-US" altLang="en-US"/>
          </a:p>
        </p:txBody>
      </p:sp>
    </p:spTree>
    <p:extLst>
      <p:ext uri="{BB962C8B-B14F-4D97-AF65-F5344CB8AC3E}">
        <p14:creationId xmlns:p14="http://schemas.microsoft.com/office/powerpoint/2010/main" val="3114429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33</a:t>
            </a:fld>
            <a:endParaRPr lang="en-US" altLang="en-US"/>
          </a:p>
        </p:txBody>
      </p:sp>
    </p:spTree>
    <p:extLst>
      <p:ext uri="{BB962C8B-B14F-4D97-AF65-F5344CB8AC3E}">
        <p14:creationId xmlns:p14="http://schemas.microsoft.com/office/powerpoint/2010/main" val="1628099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34</a:t>
            </a:fld>
            <a:endParaRPr lang="en-US" altLang="en-US"/>
          </a:p>
        </p:txBody>
      </p:sp>
    </p:spTree>
    <p:extLst>
      <p:ext uri="{BB962C8B-B14F-4D97-AF65-F5344CB8AC3E}">
        <p14:creationId xmlns:p14="http://schemas.microsoft.com/office/powerpoint/2010/main" val="84831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35</a:t>
            </a:fld>
            <a:endParaRPr lang="en-US" altLang="en-US"/>
          </a:p>
        </p:txBody>
      </p:sp>
    </p:spTree>
    <p:extLst>
      <p:ext uri="{BB962C8B-B14F-4D97-AF65-F5344CB8AC3E}">
        <p14:creationId xmlns:p14="http://schemas.microsoft.com/office/powerpoint/2010/main" val="3951728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81</a:t>
            </a:fld>
            <a:endParaRPr lang="en-US" altLang="en-US"/>
          </a:p>
        </p:txBody>
      </p:sp>
    </p:spTree>
    <p:extLst>
      <p:ext uri="{BB962C8B-B14F-4D97-AF65-F5344CB8AC3E}">
        <p14:creationId xmlns:p14="http://schemas.microsoft.com/office/powerpoint/2010/main" val="2931764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a:t>
            </a:fld>
            <a:endParaRPr lang="en-US" altLang="en-US"/>
          </a:p>
        </p:txBody>
      </p:sp>
    </p:spTree>
    <p:extLst>
      <p:ext uri="{BB962C8B-B14F-4D97-AF65-F5344CB8AC3E}">
        <p14:creationId xmlns:p14="http://schemas.microsoft.com/office/powerpoint/2010/main" val="3584057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5</a:t>
            </a:fld>
            <a:endParaRPr lang="en-US" altLang="en-US"/>
          </a:p>
        </p:txBody>
      </p:sp>
    </p:spTree>
    <p:extLst>
      <p:ext uri="{BB962C8B-B14F-4D97-AF65-F5344CB8AC3E}">
        <p14:creationId xmlns:p14="http://schemas.microsoft.com/office/powerpoint/2010/main" val="358969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6</a:t>
            </a:fld>
            <a:endParaRPr lang="en-US" altLang="en-US"/>
          </a:p>
        </p:txBody>
      </p:sp>
    </p:spTree>
    <p:extLst>
      <p:ext uri="{BB962C8B-B14F-4D97-AF65-F5344CB8AC3E}">
        <p14:creationId xmlns:p14="http://schemas.microsoft.com/office/powerpoint/2010/main" val="557992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7</a:t>
            </a:fld>
            <a:endParaRPr lang="en-US" altLang="en-US"/>
          </a:p>
        </p:txBody>
      </p:sp>
    </p:spTree>
    <p:extLst>
      <p:ext uri="{BB962C8B-B14F-4D97-AF65-F5344CB8AC3E}">
        <p14:creationId xmlns:p14="http://schemas.microsoft.com/office/powerpoint/2010/main" val="188106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8</a:t>
            </a:fld>
            <a:endParaRPr lang="en-US" altLang="en-US"/>
          </a:p>
        </p:txBody>
      </p:sp>
    </p:spTree>
    <p:extLst>
      <p:ext uri="{BB962C8B-B14F-4D97-AF65-F5344CB8AC3E}">
        <p14:creationId xmlns:p14="http://schemas.microsoft.com/office/powerpoint/2010/main" val="3043905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9</a:t>
            </a:fld>
            <a:endParaRPr lang="en-US" altLang="en-US"/>
          </a:p>
        </p:txBody>
      </p:sp>
    </p:spTree>
    <p:extLst>
      <p:ext uri="{BB962C8B-B14F-4D97-AF65-F5344CB8AC3E}">
        <p14:creationId xmlns:p14="http://schemas.microsoft.com/office/powerpoint/2010/main" val="2838135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2BF104-752E-43DB-B5A8-5854B9EDD7B9}" type="slidenum">
              <a:rPr lang="en-US" altLang="en-US"/>
              <a:pPr>
                <a:defRPr/>
              </a:pPr>
              <a:t>‹#›</a:t>
            </a:fld>
            <a:endParaRPr lang="en-US" altLang="en-US"/>
          </a:p>
        </p:txBody>
      </p:sp>
    </p:spTree>
    <p:extLst>
      <p:ext uri="{BB962C8B-B14F-4D97-AF65-F5344CB8AC3E}">
        <p14:creationId xmlns:p14="http://schemas.microsoft.com/office/powerpoint/2010/main" val="410229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9904538-54CC-4686-B758-EA931BF056FD}" type="slidenum">
              <a:rPr lang="en-US" altLang="en-US"/>
              <a:pPr>
                <a:defRPr/>
              </a:pPr>
              <a:t>‹#›</a:t>
            </a:fld>
            <a:endParaRPr lang="en-US" altLang="en-US"/>
          </a:p>
        </p:txBody>
      </p:sp>
    </p:spTree>
    <p:extLst>
      <p:ext uri="{BB962C8B-B14F-4D97-AF65-F5344CB8AC3E}">
        <p14:creationId xmlns:p14="http://schemas.microsoft.com/office/powerpoint/2010/main" val="78457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914400"/>
            <a:ext cx="20955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914400"/>
            <a:ext cx="61341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7573F3A-C808-4DA7-A391-EFD5CF62D32C}" type="slidenum">
              <a:rPr lang="en-US" altLang="en-US"/>
              <a:pPr>
                <a:defRPr/>
              </a:pPr>
              <a:t>‹#›</a:t>
            </a:fld>
            <a:endParaRPr lang="en-US" altLang="en-US"/>
          </a:p>
        </p:txBody>
      </p:sp>
    </p:spTree>
    <p:extLst>
      <p:ext uri="{BB962C8B-B14F-4D97-AF65-F5344CB8AC3E}">
        <p14:creationId xmlns:p14="http://schemas.microsoft.com/office/powerpoint/2010/main" val="2100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E2DA157-8C99-4EEB-BB7F-8B39EDA50B3A}" type="slidenum">
              <a:rPr lang="en-US" altLang="en-US"/>
              <a:pPr>
                <a:defRPr/>
              </a:pPr>
              <a:t>‹#›</a:t>
            </a:fld>
            <a:endParaRPr lang="en-US" altLang="en-US"/>
          </a:p>
        </p:txBody>
      </p:sp>
    </p:spTree>
    <p:extLst>
      <p:ext uri="{BB962C8B-B14F-4D97-AF65-F5344CB8AC3E}">
        <p14:creationId xmlns:p14="http://schemas.microsoft.com/office/powerpoint/2010/main" val="1902522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05D59C2-421F-44A4-B5F4-70E4536451CB}" type="slidenum">
              <a:rPr lang="en-US" altLang="en-US"/>
              <a:pPr>
                <a:defRPr/>
              </a:pPr>
              <a:t>‹#›</a:t>
            </a:fld>
            <a:endParaRPr lang="en-US" altLang="en-US"/>
          </a:p>
        </p:txBody>
      </p:sp>
    </p:spTree>
    <p:extLst>
      <p:ext uri="{BB962C8B-B14F-4D97-AF65-F5344CB8AC3E}">
        <p14:creationId xmlns:p14="http://schemas.microsoft.com/office/powerpoint/2010/main" val="141284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6D03984-476C-446D-9196-3CBAB30F18F7}" type="slidenum">
              <a:rPr lang="en-US" altLang="en-US"/>
              <a:pPr>
                <a:defRPr/>
              </a:pPr>
              <a:t>‹#›</a:t>
            </a:fld>
            <a:endParaRPr lang="en-US" altLang="en-US"/>
          </a:p>
        </p:txBody>
      </p:sp>
    </p:spTree>
    <p:extLst>
      <p:ext uri="{BB962C8B-B14F-4D97-AF65-F5344CB8AC3E}">
        <p14:creationId xmlns:p14="http://schemas.microsoft.com/office/powerpoint/2010/main" val="231863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754" y="834475"/>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0754" y="20949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0754" y="2734712"/>
            <a:ext cx="4040188"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28579" y="20949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8579" y="2734712"/>
            <a:ext cx="4041775"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r>
              <a:rPr lang="en-US"/>
              <a:t>19 Oct 2009</a:t>
            </a:r>
          </a:p>
        </p:txBody>
      </p:sp>
      <p:sp>
        <p:nvSpPr>
          <p:cNvPr id="8" name="Rectangle 5"/>
          <p:cNvSpPr>
            <a:spLocks noGrp="1" noChangeArrowheads="1"/>
          </p:cNvSpPr>
          <p:nvPr>
            <p:ph type="ftr" sz="quarter" idx="11"/>
          </p:nvPr>
        </p:nvSpPr>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3E6DF6B-A136-4170-A11A-BDE84C70FC7F}" type="slidenum">
              <a:rPr lang="en-US" altLang="en-US"/>
              <a:pPr>
                <a:defRPr/>
              </a:pPr>
              <a:t>‹#›</a:t>
            </a:fld>
            <a:endParaRPr lang="en-US" altLang="en-US"/>
          </a:p>
        </p:txBody>
      </p:sp>
    </p:spTree>
    <p:extLst>
      <p:ext uri="{BB962C8B-B14F-4D97-AF65-F5344CB8AC3E}">
        <p14:creationId xmlns:p14="http://schemas.microsoft.com/office/powerpoint/2010/main" val="319378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r>
              <a:rPr lang="en-US"/>
              <a:t>19 Oct 2009</a:t>
            </a:r>
          </a:p>
        </p:txBody>
      </p:sp>
      <p:sp>
        <p:nvSpPr>
          <p:cNvPr id="4" name="Rectangle 5"/>
          <p:cNvSpPr>
            <a:spLocks noGrp="1" noChangeArrowheads="1"/>
          </p:cNvSpPr>
          <p:nvPr>
            <p:ph type="ftr" sz="quarter" idx="11"/>
          </p:nvPr>
        </p:nvSpPr>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CE238ED-879C-471C-B8CD-E12AA108A34A}" type="slidenum">
              <a:rPr lang="en-US" altLang="en-US"/>
              <a:pPr>
                <a:defRPr/>
              </a:pPr>
              <a:t>‹#›</a:t>
            </a:fld>
            <a:endParaRPr lang="en-US" altLang="en-US"/>
          </a:p>
        </p:txBody>
      </p:sp>
    </p:spTree>
    <p:extLst>
      <p:ext uri="{BB962C8B-B14F-4D97-AF65-F5344CB8AC3E}">
        <p14:creationId xmlns:p14="http://schemas.microsoft.com/office/powerpoint/2010/main" val="198460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en-US"/>
              <a:t>19 Oct 2009</a:t>
            </a:r>
          </a:p>
        </p:txBody>
      </p:sp>
      <p:sp>
        <p:nvSpPr>
          <p:cNvPr id="3" name="Rectangle 5"/>
          <p:cNvSpPr>
            <a:spLocks noGrp="1" noChangeArrowheads="1"/>
          </p:cNvSpPr>
          <p:nvPr>
            <p:ph type="ftr" sz="quarter" idx="11"/>
          </p:nvPr>
        </p:nvSpPr>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40CBA24-4461-481D-8396-DFAFC9EC26C9}" type="slidenum">
              <a:rPr lang="en-US" altLang="en-US"/>
              <a:pPr>
                <a:defRPr/>
              </a:pPr>
              <a:t>‹#›</a:t>
            </a:fld>
            <a:endParaRPr lang="en-US" altLang="en-US"/>
          </a:p>
        </p:txBody>
      </p:sp>
    </p:spTree>
    <p:extLst>
      <p:ext uri="{BB962C8B-B14F-4D97-AF65-F5344CB8AC3E}">
        <p14:creationId xmlns:p14="http://schemas.microsoft.com/office/powerpoint/2010/main" val="203114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844" y="916445"/>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66694" y="916446"/>
            <a:ext cx="5111750" cy="50486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8844" y="2078495"/>
            <a:ext cx="3008313" cy="40462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F164E2B-51FB-4D00-98BA-2A9392597E0A}" type="slidenum">
              <a:rPr lang="en-US" altLang="en-US"/>
              <a:pPr>
                <a:defRPr/>
              </a:pPr>
              <a:t>‹#›</a:t>
            </a:fld>
            <a:endParaRPr lang="en-US" altLang="en-US"/>
          </a:p>
        </p:txBody>
      </p:sp>
    </p:spTree>
    <p:extLst>
      <p:ext uri="{BB962C8B-B14F-4D97-AF65-F5344CB8AC3E}">
        <p14:creationId xmlns:p14="http://schemas.microsoft.com/office/powerpoint/2010/main" val="397048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935845"/>
            <a:ext cx="5486400" cy="37917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F6A0F316-112E-449A-9824-305BB4F5FEAE}" type="slidenum">
              <a:rPr lang="en-US" altLang="en-US"/>
              <a:pPr>
                <a:defRPr/>
              </a:pPr>
              <a:t>‹#›</a:t>
            </a:fld>
            <a:endParaRPr lang="en-US" altLang="en-US"/>
          </a:p>
        </p:txBody>
      </p:sp>
    </p:spTree>
    <p:extLst>
      <p:ext uri="{BB962C8B-B14F-4D97-AF65-F5344CB8AC3E}">
        <p14:creationId xmlns:p14="http://schemas.microsoft.com/office/powerpoint/2010/main" val="89984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powerpoint-C sub.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749300" y="914400"/>
            <a:ext cx="792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749300" y="1981200"/>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on text regions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7315200" y="6299200"/>
            <a:ext cx="1447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900">
                <a:solidFill>
                  <a:srgbClr val="002B5E"/>
                </a:solidFill>
                <a:latin typeface="Georgia" pitchFamily="-112" charset="0"/>
                <a:ea typeface="ＭＳ Ｐゴシック" pitchFamily="-112" charset="-128"/>
              </a:defRPr>
            </a:lvl1pPr>
          </a:lstStyle>
          <a:p>
            <a:pPr>
              <a:defRPr/>
            </a:pPr>
            <a:r>
              <a:rPr lang="en-US"/>
              <a:t>19 Oct 2009</a:t>
            </a:r>
          </a:p>
        </p:txBody>
      </p:sp>
      <p:sp>
        <p:nvSpPr>
          <p:cNvPr id="1029" name="Rectangle 5"/>
          <p:cNvSpPr>
            <a:spLocks noGrp="1" noChangeArrowheads="1"/>
          </p:cNvSpPr>
          <p:nvPr>
            <p:ph type="ftr" sz="quarter" idx="3"/>
          </p:nvPr>
        </p:nvSpPr>
        <p:spPr bwMode="auto">
          <a:xfrm>
            <a:off x="749300" y="6299200"/>
            <a:ext cx="6223000" cy="55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900">
                <a:solidFill>
                  <a:srgbClr val="002B5E"/>
                </a:solidFill>
                <a:latin typeface="Georgia" pitchFamily="18" charset="0"/>
              </a:defRPr>
            </a:lvl1pPr>
          </a:lstStyle>
          <a:p>
            <a:pPr>
              <a:defRPr/>
            </a:pPr>
            <a:endParaRPr lang="en-US" altLang="en-US"/>
          </a:p>
        </p:txBody>
      </p:sp>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hf hdr="0" ftr="0" dt="0"/>
  <p:txStyles>
    <p:title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370.png"/><Relationship Id="rId7" Type="http://schemas.openxmlformats.org/officeDocument/2006/relationships/image" Target="../media/image410.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380.png"/></Relationships>
</file>

<file path=ppt/slides/_rels/slide6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6.xml"/><Relationship Id="rId5" Type="http://schemas.openxmlformats.org/officeDocument/2006/relationships/image" Target="../media/image460.png"/><Relationship Id="rId4" Type="http://schemas.openxmlformats.org/officeDocument/2006/relationships/image" Target="../media/image450.png"/></Relationships>
</file>

<file path=ppt/slides/_rels/slide63.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125.png"/><Relationship Id="rId2" Type="http://schemas.openxmlformats.org/officeDocument/2006/relationships/image" Target="../media/image470.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7"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4.png"/><Relationship Id="rId7" Type="http://schemas.openxmlformats.org/officeDocument/2006/relationships/image" Target="../media/image131.png"/><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descr="title-slid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txBox="1">
            <a:spLocks noChangeArrowheads="1"/>
          </p:cNvSpPr>
          <p:nvPr/>
        </p:nvSpPr>
        <p:spPr bwMode="auto">
          <a:xfrm>
            <a:off x="142876" y="1658938"/>
            <a:ext cx="5631996"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Bef>
                <a:spcPct val="0"/>
              </a:spcBef>
              <a:spcAft>
                <a:spcPct val="0"/>
              </a:spcAft>
              <a:buClrTx/>
              <a:buFontTx/>
              <a:buNone/>
            </a:pPr>
            <a:endParaRPr lang="en-US" altLang="en-US" sz="3000" b="1" dirty="0">
              <a:solidFill>
                <a:schemeClr val="bg1"/>
              </a:solidFill>
              <a:latin typeface="Times New Roman" panose="02020603050405020304" pitchFamily="18" charset="0"/>
            </a:endParaRPr>
          </a:p>
          <a:p>
            <a:pPr eaLnBrk="1" hangingPunct="1">
              <a:spcBef>
                <a:spcPct val="0"/>
              </a:spcBef>
              <a:spcAft>
                <a:spcPct val="0"/>
              </a:spcAft>
              <a:buClrTx/>
              <a:buFontTx/>
              <a:buNone/>
            </a:pPr>
            <a:r>
              <a:rPr lang="en-US" altLang="en-US" sz="3000" b="1" dirty="0">
                <a:solidFill>
                  <a:schemeClr val="bg1"/>
                </a:solidFill>
                <a:latin typeface="Times New Roman" panose="02020603050405020304" pitchFamily="18" charset="0"/>
              </a:rPr>
              <a:t>ECE 1710:</a:t>
            </a:r>
            <a:br>
              <a:rPr lang="en-US" altLang="en-US" sz="3000" b="1" dirty="0">
                <a:solidFill>
                  <a:schemeClr val="bg1"/>
                </a:solidFill>
                <a:latin typeface="Times New Roman" panose="02020603050405020304" pitchFamily="18" charset="0"/>
              </a:rPr>
            </a:br>
            <a:r>
              <a:rPr lang="en-US" altLang="en-US" sz="3000" b="1" dirty="0">
                <a:solidFill>
                  <a:schemeClr val="bg1"/>
                </a:solidFill>
                <a:latin typeface="Times New Roman" panose="02020603050405020304" pitchFamily="18" charset="0"/>
              </a:rPr>
              <a:t>Power Distribution Systems Engineering and Smart Grids </a:t>
            </a:r>
          </a:p>
          <a:p>
            <a:pPr eaLnBrk="1" hangingPunct="1">
              <a:spcBef>
                <a:spcPct val="0"/>
              </a:spcBef>
              <a:spcAft>
                <a:spcPct val="0"/>
              </a:spcAft>
              <a:buClrTx/>
              <a:buFontTx/>
              <a:buNone/>
            </a:pPr>
            <a:endParaRPr lang="en-US" altLang="en-US" sz="3000" b="1" dirty="0">
              <a:solidFill>
                <a:schemeClr val="bg1"/>
              </a:solidFill>
            </a:endParaRPr>
          </a:p>
        </p:txBody>
      </p:sp>
      <p:sp>
        <p:nvSpPr>
          <p:cNvPr id="15364" name="Rectangle 3"/>
          <p:cNvSpPr>
            <a:spLocks noGrp="1" noChangeArrowheads="1"/>
          </p:cNvSpPr>
          <p:nvPr>
            <p:ph type="subTitle" idx="1"/>
          </p:nvPr>
        </p:nvSpPr>
        <p:spPr>
          <a:xfrm>
            <a:off x="142875" y="2333625"/>
            <a:ext cx="5846763" cy="838200"/>
          </a:xfrm>
        </p:spPr>
        <p:txBody>
          <a:bodyPr/>
          <a:lstStyle/>
          <a:p>
            <a:pPr algn="l" eaLnBrk="1" hangingPunct="1">
              <a:spcAft>
                <a:spcPct val="0"/>
              </a:spcAft>
            </a:pPr>
            <a:r>
              <a:rPr lang="en-US" altLang="en-US" sz="2800" dirty="0">
                <a:solidFill>
                  <a:srgbClr val="CCCC90"/>
                </a:solidFill>
                <a:latin typeface="Times New Roman" panose="02020603050405020304" pitchFamily="18" charset="0"/>
              </a:rPr>
              <a:t>Lecture 3</a:t>
            </a:r>
            <a:endParaRPr lang="en-US" altLang="en-US" sz="2400" dirty="0">
              <a:solidFill>
                <a:srgbClr val="CCCC90"/>
              </a:solidFill>
            </a:endParaRPr>
          </a:p>
        </p:txBody>
      </p:sp>
      <p:sp>
        <p:nvSpPr>
          <p:cNvPr id="15365" name="Rectangle 3"/>
          <p:cNvSpPr txBox="1">
            <a:spLocks noChangeArrowheads="1"/>
          </p:cNvSpPr>
          <p:nvPr/>
        </p:nvSpPr>
        <p:spPr bwMode="auto">
          <a:xfrm>
            <a:off x="142874" y="2992890"/>
            <a:ext cx="54864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Aft>
                <a:spcPct val="0"/>
              </a:spcAft>
              <a:buFontTx/>
              <a:buNone/>
            </a:pPr>
            <a:r>
              <a:rPr lang="en-US" altLang="en-US" sz="1900" dirty="0">
                <a:solidFill>
                  <a:srgbClr val="CCCC90"/>
                </a:solidFill>
                <a:latin typeface="Times New Roman" panose="02020603050405020304" pitchFamily="18" charset="0"/>
              </a:rPr>
              <a:t>Dr. Robert Kerestes </a:t>
            </a:r>
          </a:p>
          <a:p>
            <a:pPr eaLnBrk="1" hangingPunct="1">
              <a:spcAft>
                <a:spcPct val="0"/>
              </a:spcAft>
              <a:buFontTx/>
              <a:buNone/>
            </a:pPr>
            <a:r>
              <a:rPr lang="en-US" altLang="en-US" sz="1900" dirty="0">
                <a:solidFill>
                  <a:srgbClr val="CCCC90"/>
                </a:solidFill>
                <a:latin typeface="Times New Roman" panose="02020603050405020304" pitchFamily="18" charset="0"/>
              </a:rPr>
              <a:t>University of Pittsburgh</a:t>
            </a:r>
          </a:p>
          <a:p>
            <a:pPr eaLnBrk="1" hangingPunct="1">
              <a:spcAft>
                <a:spcPct val="0"/>
              </a:spcAft>
              <a:buFontTx/>
              <a:buNone/>
            </a:pPr>
            <a:r>
              <a:rPr lang="en-US" altLang="en-US" sz="1900" dirty="0">
                <a:solidFill>
                  <a:srgbClr val="CCCC90"/>
                </a:solidFill>
                <a:latin typeface="Times New Roman" panose="02020603050405020304" pitchFamily="18" charset="0"/>
              </a:rPr>
              <a:t>Swanson School of Engineering</a:t>
            </a:r>
          </a:p>
          <a:p>
            <a:pPr eaLnBrk="1" hangingPunct="1">
              <a:spcAft>
                <a:spcPct val="0"/>
              </a:spcAft>
              <a:buFontTx/>
              <a:buNone/>
            </a:pPr>
            <a:r>
              <a:rPr lang="en-US" altLang="en-US" sz="1900" dirty="0">
                <a:solidFill>
                  <a:srgbClr val="CCCC90"/>
                </a:solidFill>
                <a:latin typeface="Times New Roman" panose="02020603050405020304" pitchFamily="18" charset="0"/>
              </a:rPr>
              <a:t>Department of Electrical and Computer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a:extLst>
              <a:ext uri="{FF2B5EF4-FFF2-40B4-BE49-F238E27FC236}">
                <a16:creationId xmlns:a16="http://schemas.microsoft.com/office/drawing/2014/main" id="{E5457549-A5F5-784D-8EB2-4430141E04D9}"/>
              </a:ext>
            </a:extLst>
          </p:cNvPr>
          <p:cNvSpPr/>
          <p:nvPr/>
        </p:nvSpPr>
        <p:spPr>
          <a:xfrm>
            <a:off x="74428" y="5293792"/>
            <a:ext cx="8995144" cy="1938992"/>
          </a:xfrm>
          <a:prstGeom prst="rect">
            <a:avLst/>
          </a:prstGeom>
        </p:spPr>
        <p:txBody>
          <a:bodyPr wrap="square">
            <a:spAutoFit/>
          </a:bodyPr>
          <a:lstStyle/>
          <a:p>
            <a:pPr lvl="1">
              <a:spcBef>
                <a:spcPts val="600"/>
              </a:spcBef>
              <a:spcAft>
                <a:spcPts val="600"/>
              </a:spcAft>
            </a:pPr>
            <a:r>
              <a:rPr lang="en-US" sz="1600" b="1" dirty="0"/>
              <a:t>Example: </a:t>
            </a:r>
            <a:r>
              <a:rPr lang="en-US" sz="1600" dirty="0"/>
              <a:t>For the the individual load above (easiest with Excel)</a:t>
            </a:r>
          </a:p>
          <a:p>
            <a:pPr marL="914400" lvl="1" indent="-457200">
              <a:spcBef>
                <a:spcPts val="600"/>
              </a:spcBef>
              <a:spcAft>
                <a:spcPts val="600"/>
              </a:spcAft>
              <a:buFont typeface="+mj-lt"/>
              <a:buAutoNum type="arabicPeriod"/>
            </a:pPr>
            <a:r>
              <a:rPr lang="en-US" sz="1600" dirty="0"/>
              <a:t>Calculate the kWh consumed for the day</a:t>
            </a:r>
          </a:p>
          <a:p>
            <a:pPr marL="914400" lvl="1" indent="-457200">
              <a:spcBef>
                <a:spcPts val="600"/>
              </a:spcBef>
              <a:spcAft>
                <a:spcPts val="600"/>
              </a:spcAft>
              <a:buFont typeface="+mj-lt"/>
              <a:buAutoNum type="arabicPeriod"/>
            </a:pPr>
            <a:r>
              <a:rPr lang="en-US" sz="1600" dirty="0"/>
              <a:t>Calculate the average kW demand for the day, round to two decimal places </a:t>
            </a:r>
          </a:p>
          <a:p>
            <a:pPr marL="914400" lvl="1" indent="-457200">
              <a:spcBef>
                <a:spcPts val="600"/>
              </a:spcBef>
              <a:spcAft>
                <a:spcPts val="600"/>
              </a:spcAft>
              <a:buFont typeface="+mj-lt"/>
              <a:buAutoNum type="arabicPeriod"/>
            </a:pPr>
            <a:r>
              <a:rPr lang="en-US" sz="1600" dirty="0"/>
              <a:t>Calculate the load factor, round to two decimal places </a:t>
            </a:r>
          </a:p>
          <a:p>
            <a:pPr marL="914400" lvl="1" indent="-457200">
              <a:spcBef>
                <a:spcPts val="600"/>
              </a:spcBef>
              <a:spcAft>
                <a:spcPts val="600"/>
              </a:spcAft>
              <a:buFont typeface="+mj-lt"/>
              <a:buAutoNum type="arabicPeriod"/>
            </a:pPr>
            <a:endParaRPr lang="en-US" sz="1600" dirty="0"/>
          </a:p>
        </p:txBody>
      </p:sp>
      <p:pic>
        <p:nvPicPr>
          <p:cNvPr id="3" name="Picture 2">
            <a:extLst>
              <a:ext uri="{FF2B5EF4-FFF2-40B4-BE49-F238E27FC236}">
                <a16:creationId xmlns:a16="http://schemas.microsoft.com/office/drawing/2014/main" id="{3BF5C274-EA90-9442-B774-BBB2B3724826}"/>
              </a:ext>
            </a:extLst>
          </p:cNvPr>
          <p:cNvPicPr>
            <a:picLocks noChangeAspect="1"/>
          </p:cNvPicPr>
          <p:nvPr/>
        </p:nvPicPr>
        <p:blipFill>
          <a:blip r:embed="rId3"/>
          <a:stretch>
            <a:fillRect/>
          </a:stretch>
        </p:blipFill>
        <p:spPr>
          <a:xfrm>
            <a:off x="284578" y="852755"/>
            <a:ext cx="8403402" cy="4140484"/>
          </a:xfrm>
          <a:prstGeom prst="rect">
            <a:avLst/>
          </a:prstGeom>
        </p:spPr>
      </p:pic>
      <p:sp>
        <p:nvSpPr>
          <p:cNvPr id="4" name="Rectangle 3">
            <a:extLst>
              <a:ext uri="{FF2B5EF4-FFF2-40B4-BE49-F238E27FC236}">
                <a16:creationId xmlns:a16="http://schemas.microsoft.com/office/drawing/2014/main" id="{DF8419D8-3EA8-B641-BEB7-FE7CAC4679B9}"/>
              </a:ext>
            </a:extLst>
          </p:cNvPr>
          <p:cNvSpPr/>
          <p:nvPr/>
        </p:nvSpPr>
        <p:spPr bwMode="auto">
          <a:xfrm>
            <a:off x="8646884" y="791110"/>
            <a:ext cx="260811" cy="439733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053070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a:extLst>
              <a:ext uri="{FF2B5EF4-FFF2-40B4-BE49-F238E27FC236}">
                <a16:creationId xmlns:a16="http://schemas.microsoft.com/office/drawing/2014/main" id="{DF8419D8-3EA8-B641-BEB7-FE7CAC4679B9}"/>
              </a:ext>
            </a:extLst>
          </p:cNvPr>
          <p:cNvSpPr/>
          <p:nvPr/>
        </p:nvSpPr>
        <p:spPr bwMode="auto">
          <a:xfrm>
            <a:off x="8646884" y="791110"/>
            <a:ext cx="260811" cy="439733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3FBF44-3248-2E43-82BE-624CA2BB853E}"/>
                  </a:ext>
                </a:extLst>
              </p:cNvPr>
              <p:cNvSpPr txBox="1"/>
              <p:nvPr/>
            </p:nvSpPr>
            <p:spPr>
              <a:xfrm>
                <a:off x="2640458" y="1068512"/>
                <a:ext cx="2182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𝑘𝑊h</m:t>
                      </m:r>
                      <m:r>
                        <a:rPr lang="en-US" b="0" i="1" smtClean="0">
                          <a:latin typeface="Cambria Math" panose="02040503050406030204" pitchFamily="18" charset="0"/>
                        </a:rPr>
                        <m:t>=</m:t>
                      </m:r>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m:t>
                      </m:r>
                    </m:oMath>
                  </m:oMathPara>
                </a14:m>
                <a:endParaRPr lang="en-US" dirty="0"/>
              </a:p>
            </p:txBody>
          </p:sp>
        </mc:Choice>
        <mc:Fallback xmlns="">
          <p:sp>
            <p:nvSpPr>
              <p:cNvPr id="5" name="TextBox 4">
                <a:extLst>
                  <a:ext uri="{FF2B5EF4-FFF2-40B4-BE49-F238E27FC236}">
                    <a16:creationId xmlns:a16="http://schemas.microsoft.com/office/drawing/2014/main" id="{9B3FBF44-3248-2E43-82BE-624CA2BB853E}"/>
                  </a:ext>
                </a:extLst>
              </p:cNvPr>
              <p:cNvSpPr txBox="1">
                <a:spLocks noRot="1" noChangeAspect="1" noMove="1" noResize="1" noEditPoints="1" noAdjustHandles="1" noChangeArrowheads="1" noChangeShapeType="1" noTextEdit="1"/>
              </p:cNvSpPr>
              <p:nvPr/>
            </p:nvSpPr>
            <p:spPr>
              <a:xfrm>
                <a:off x="2640458" y="1068512"/>
                <a:ext cx="2182136" cy="461665"/>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C2FB0E3-C113-0746-8A54-87CD08C680BB}"/>
              </a:ext>
            </a:extLst>
          </p:cNvPr>
          <p:cNvPicPr>
            <a:picLocks noChangeAspect="1"/>
          </p:cNvPicPr>
          <p:nvPr/>
        </p:nvPicPr>
        <p:blipFill>
          <a:blip r:embed="rId4"/>
          <a:stretch>
            <a:fillRect/>
          </a:stretch>
        </p:blipFill>
        <p:spPr>
          <a:xfrm>
            <a:off x="431839" y="2175085"/>
            <a:ext cx="2772528" cy="4225715"/>
          </a:xfrm>
          <a:prstGeom prst="rect">
            <a:avLst/>
          </a:prstGeom>
        </p:spPr>
      </p:pic>
      <p:pic>
        <p:nvPicPr>
          <p:cNvPr id="7" name="Picture 6">
            <a:extLst>
              <a:ext uri="{FF2B5EF4-FFF2-40B4-BE49-F238E27FC236}">
                <a16:creationId xmlns:a16="http://schemas.microsoft.com/office/drawing/2014/main" id="{31371EE6-907F-2D45-852F-51E57DBB4DDC}"/>
              </a:ext>
            </a:extLst>
          </p:cNvPr>
          <p:cNvPicPr>
            <a:picLocks noChangeAspect="1"/>
          </p:cNvPicPr>
          <p:nvPr/>
        </p:nvPicPr>
        <p:blipFill>
          <a:blip r:embed="rId5"/>
          <a:stretch>
            <a:fillRect/>
          </a:stretch>
        </p:blipFill>
        <p:spPr>
          <a:xfrm>
            <a:off x="5007927" y="2175085"/>
            <a:ext cx="2397171" cy="4318713"/>
          </a:xfrm>
          <a:prstGeom prst="rect">
            <a:avLst/>
          </a:prstGeom>
        </p:spPr>
      </p:pic>
      <p:cxnSp>
        <p:nvCxnSpPr>
          <p:cNvPr id="9" name="Straight Arrow Connector 8">
            <a:extLst>
              <a:ext uri="{FF2B5EF4-FFF2-40B4-BE49-F238E27FC236}">
                <a16:creationId xmlns:a16="http://schemas.microsoft.com/office/drawing/2014/main" id="{288781B8-8249-6741-BE41-0421936B497B}"/>
              </a:ext>
            </a:extLst>
          </p:cNvPr>
          <p:cNvCxnSpPr/>
          <p:nvPr/>
        </p:nvCxnSpPr>
        <p:spPr bwMode="auto">
          <a:xfrm>
            <a:off x="3493213" y="4287942"/>
            <a:ext cx="1281932" cy="0"/>
          </a:xfrm>
          <a:prstGeom prst="straightConnector1">
            <a:avLst/>
          </a:prstGeom>
          <a:solidFill>
            <a:schemeClr val="accent1"/>
          </a:solidFill>
          <a:ln w="9842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32188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a:extLst>
              <a:ext uri="{FF2B5EF4-FFF2-40B4-BE49-F238E27FC236}">
                <a16:creationId xmlns:a16="http://schemas.microsoft.com/office/drawing/2014/main" id="{DF8419D8-3EA8-B641-BEB7-FE7CAC4679B9}"/>
              </a:ext>
            </a:extLst>
          </p:cNvPr>
          <p:cNvSpPr/>
          <p:nvPr/>
        </p:nvSpPr>
        <p:spPr bwMode="auto">
          <a:xfrm>
            <a:off x="8646884" y="791110"/>
            <a:ext cx="260811" cy="439733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3FBF44-3248-2E43-82BE-624CA2BB853E}"/>
                  </a:ext>
                </a:extLst>
              </p:cNvPr>
              <p:cNvSpPr txBox="1"/>
              <p:nvPr/>
            </p:nvSpPr>
            <p:spPr>
              <a:xfrm>
                <a:off x="2640458" y="1068512"/>
                <a:ext cx="21821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𝑘𝑊h</m:t>
                      </m:r>
                      <m:r>
                        <a:rPr lang="en-US" b="0" i="1" smtClean="0">
                          <a:latin typeface="Cambria Math" panose="02040503050406030204" pitchFamily="18" charset="0"/>
                        </a:rPr>
                        <m:t>=</m:t>
                      </m:r>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m:t>
                      </m:r>
                    </m:oMath>
                  </m:oMathPara>
                </a14:m>
                <a:endParaRPr lang="en-US" dirty="0"/>
              </a:p>
            </p:txBody>
          </p:sp>
        </mc:Choice>
        <mc:Fallback xmlns="">
          <p:sp>
            <p:nvSpPr>
              <p:cNvPr id="5" name="TextBox 4">
                <a:extLst>
                  <a:ext uri="{FF2B5EF4-FFF2-40B4-BE49-F238E27FC236}">
                    <a16:creationId xmlns:a16="http://schemas.microsoft.com/office/drawing/2014/main" id="{9B3FBF44-3248-2E43-82BE-624CA2BB853E}"/>
                  </a:ext>
                </a:extLst>
              </p:cNvPr>
              <p:cNvSpPr txBox="1">
                <a:spLocks noRot="1" noChangeAspect="1" noMove="1" noResize="1" noEditPoints="1" noAdjustHandles="1" noChangeArrowheads="1" noChangeShapeType="1" noTextEdit="1"/>
              </p:cNvSpPr>
              <p:nvPr/>
            </p:nvSpPr>
            <p:spPr>
              <a:xfrm>
                <a:off x="2640458" y="1068512"/>
                <a:ext cx="2182136" cy="461665"/>
              </a:xfrm>
              <a:prstGeom prst="rect">
                <a:avLst/>
              </a:prstGeom>
              <a:blipFill>
                <a:blip r:embed="rId3"/>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88781B8-8249-6741-BE41-0421936B497B}"/>
              </a:ext>
            </a:extLst>
          </p:cNvPr>
          <p:cNvCxnSpPr/>
          <p:nvPr/>
        </p:nvCxnSpPr>
        <p:spPr bwMode="auto">
          <a:xfrm>
            <a:off x="4134179" y="4287942"/>
            <a:ext cx="1281932" cy="0"/>
          </a:xfrm>
          <a:prstGeom prst="straightConnector1">
            <a:avLst/>
          </a:prstGeom>
          <a:solidFill>
            <a:schemeClr val="accent1"/>
          </a:solidFill>
          <a:ln w="98425" cap="flat" cmpd="sng" algn="ctr">
            <a:solidFill>
              <a:srgbClr val="FF0000"/>
            </a:solidFill>
            <a:prstDash val="solid"/>
            <a:round/>
            <a:headEnd type="none" w="med" len="med"/>
            <a:tailEnd type="triangle"/>
          </a:ln>
          <a:effectLst/>
        </p:spPr>
      </p:cxnSp>
      <p:pic>
        <p:nvPicPr>
          <p:cNvPr id="2" name="Picture 1">
            <a:extLst>
              <a:ext uri="{FF2B5EF4-FFF2-40B4-BE49-F238E27FC236}">
                <a16:creationId xmlns:a16="http://schemas.microsoft.com/office/drawing/2014/main" id="{D36A983E-23B7-D644-90FA-147895B8E4EE}"/>
              </a:ext>
            </a:extLst>
          </p:cNvPr>
          <p:cNvPicPr>
            <a:picLocks noChangeAspect="1"/>
          </p:cNvPicPr>
          <p:nvPr/>
        </p:nvPicPr>
        <p:blipFill>
          <a:blip r:embed="rId4"/>
          <a:stretch>
            <a:fillRect/>
          </a:stretch>
        </p:blipFill>
        <p:spPr>
          <a:xfrm>
            <a:off x="236305" y="2302086"/>
            <a:ext cx="3603358" cy="3595279"/>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A41DBC-B5AC-1F4F-8578-FCFAFD6BCAAA}"/>
                  </a:ext>
                </a:extLst>
              </p:cNvPr>
              <p:cNvSpPr txBox="1"/>
              <p:nvPr/>
            </p:nvSpPr>
            <p:spPr>
              <a:xfrm>
                <a:off x="5893404" y="4076792"/>
                <a:ext cx="1817998" cy="461665"/>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𝑘𝑊h</m:t>
                      </m:r>
                      <m:r>
                        <a:rPr lang="en-US" b="0" i="1" smtClean="0">
                          <a:latin typeface="Cambria Math" panose="02040503050406030204" pitchFamily="18" charset="0"/>
                        </a:rPr>
                        <m:t>=261</m:t>
                      </m:r>
                    </m:oMath>
                  </m:oMathPara>
                </a14:m>
                <a:endParaRPr lang="en-US" dirty="0"/>
              </a:p>
            </p:txBody>
          </p:sp>
        </mc:Choice>
        <mc:Fallback xmlns="">
          <p:sp>
            <p:nvSpPr>
              <p:cNvPr id="10" name="TextBox 9">
                <a:extLst>
                  <a:ext uri="{FF2B5EF4-FFF2-40B4-BE49-F238E27FC236}">
                    <a16:creationId xmlns:a16="http://schemas.microsoft.com/office/drawing/2014/main" id="{60A41DBC-B5AC-1F4F-8578-FCFAFD6BCAAA}"/>
                  </a:ext>
                </a:extLst>
              </p:cNvPr>
              <p:cNvSpPr txBox="1">
                <a:spLocks noRot="1" noChangeAspect="1" noMove="1" noResize="1" noEditPoints="1" noAdjustHandles="1" noChangeArrowheads="1" noChangeShapeType="1" noTextEdit="1"/>
              </p:cNvSpPr>
              <p:nvPr/>
            </p:nvSpPr>
            <p:spPr>
              <a:xfrm>
                <a:off x="5893404" y="4076792"/>
                <a:ext cx="1817998" cy="461665"/>
              </a:xfrm>
              <a:prstGeom prst="rect">
                <a:avLst/>
              </a:prstGeom>
              <a:blipFill>
                <a:blip r:embed="rId5"/>
                <a:stretch>
                  <a:fillRect/>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507780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a:extLst>
              <a:ext uri="{FF2B5EF4-FFF2-40B4-BE49-F238E27FC236}">
                <a16:creationId xmlns:a16="http://schemas.microsoft.com/office/drawing/2014/main" id="{DF8419D8-3EA8-B641-BEB7-FE7CAC4679B9}"/>
              </a:ext>
            </a:extLst>
          </p:cNvPr>
          <p:cNvSpPr/>
          <p:nvPr/>
        </p:nvSpPr>
        <p:spPr bwMode="auto">
          <a:xfrm>
            <a:off x="8646884" y="791110"/>
            <a:ext cx="260811" cy="439733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5A68E5-DBEF-D142-9D80-13A69E833480}"/>
                  </a:ext>
                </a:extLst>
              </p:cNvPr>
              <p:cNvSpPr txBox="1"/>
              <p:nvPr/>
            </p:nvSpPr>
            <p:spPr>
              <a:xfrm>
                <a:off x="3519576" y="2266356"/>
                <a:ext cx="2395592" cy="461665"/>
              </a:xfrm>
              <a:prstGeom prst="rect">
                <a:avLst/>
              </a:prstGeom>
              <a:solidFill>
                <a:schemeClr val="bg1"/>
              </a:solidFill>
              <a:ln>
                <a:solidFill>
                  <a:srgbClr val="FF0000"/>
                </a:solidFill>
              </a:ln>
            </p:spPr>
            <p:txBody>
              <a:bodyPr wrap="none" rtlCol="0">
                <a:spAutoFit/>
              </a:bodyPr>
              <a:lstStyle/>
              <a:p>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𝑎𝑣𝑒</m:t>
                        </m:r>
                      </m:sub>
                    </m:sSub>
                    <m:r>
                      <a:rPr lang="en-US" b="0" i="1" smtClean="0">
                        <a:latin typeface="Cambria Math" panose="02040503050406030204" pitchFamily="18" charset="0"/>
                      </a:rPr>
                      <m:t>=10.875</m:t>
                    </m:r>
                  </m:oMath>
                </a14:m>
                <a:r>
                  <a:rPr lang="en-US" dirty="0"/>
                  <a:t> </a:t>
                </a:r>
              </a:p>
            </p:txBody>
          </p:sp>
        </mc:Choice>
        <mc:Fallback xmlns="">
          <p:sp>
            <p:nvSpPr>
              <p:cNvPr id="11" name="TextBox 10">
                <a:extLst>
                  <a:ext uri="{FF2B5EF4-FFF2-40B4-BE49-F238E27FC236}">
                    <a16:creationId xmlns:a16="http://schemas.microsoft.com/office/drawing/2014/main" id="{F25A68E5-DBEF-D142-9D80-13A69E833480}"/>
                  </a:ext>
                </a:extLst>
              </p:cNvPr>
              <p:cNvSpPr txBox="1">
                <a:spLocks noRot="1" noChangeAspect="1" noMove="1" noResize="1" noEditPoints="1" noAdjustHandles="1" noChangeArrowheads="1" noChangeShapeType="1" noTextEdit="1"/>
              </p:cNvSpPr>
              <p:nvPr/>
            </p:nvSpPr>
            <p:spPr>
              <a:xfrm>
                <a:off x="3519576" y="2266356"/>
                <a:ext cx="2395592" cy="461665"/>
              </a:xfrm>
              <a:prstGeom prst="rect">
                <a:avLst/>
              </a:prstGeom>
              <a:blipFill>
                <a:blip r:embed="rId3"/>
                <a:stretch>
                  <a:fillRect l="-524"/>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235E16-4796-7043-B4A2-BCCC6F0E79C0}"/>
                  </a:ext>
                </a:extLst>
              </p:cNvPr>
              <p:cNvSpPr txBox="1"/>
              <p:nvPr/>
            </p:nvSpPr>
            <p:spPr>
              <a:xfrm>
                <a:off x="2640458" y="1068512"/>
                <a:ext cx="4153829" cy="624273"/>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𝑎𝑣𝑒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𝑘𝑊h</m:t>
                        </m:r>
                      </m:num>
                      <m:den>
                        <m:r>
                          <a:rPr lang="en-US" b="0" i="1" smtClean="0">
                            <a:latin typeface="Cambria Math" panose="02040503050406030204" pitchFamily="18" charset="0"/>
                          </a:rPr>
                          <m:t>h</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261</m:t>
                        </m:r>
                      </m:num>
                      <m:den>
                        <m:r>
                          <a:rPr lang="en-US" b="0" i="1" smtClean="0">
                            <a:latin typeface="Cambria Math" panose="02040503050406030204" pitchFamily="18" charset="0"/>
                          </a:rPr>
                          <m:t>24</m:t>
                        </m:r>
                      </m:den>
                    </m:f>
                    <m:r>
                      <a:rPr lang="en-US" b="0" i="1" smtClean="0">
                        <a:latin typeface="Cambria Math" panose="02040503050406030204" pitchFamily="18" charset="0"/>
                      </a:rPr>
                      <m:t>=10.875</m:t>
                    </m:r>
                  </m:oMath>
                </a14:m>
                <a:r>
                  <a:rPr lang="en-US" dirty="0"/>
                  <a:t> </a:t>
                </a:r>
              </a:p>
            </p:txBody>
          </p:sp>
        </mc:Choice>
        <mc:Fallback xmlns="">
          <p:sp>
            <p:nvSpPr>
              <p:cNvPr id="12" name="TextBox 11">
                <a:extLst>
                  <a:ext uri="{FF2B5EF4-FFF2-40B4-BE49-F238E27FC236}">
                    <a16:creationId xmlns:a16="http://schemas.microsoft.com/office/drawing/2014/main" id="{CE235E16-4796-7043-B4A2-BCCC6F0E79C0}"/>
                  </a:ext>
                </a:extLst>
              </p:cNvPr>
              <p:cNvSpPr txBox="1">
                <a:spLocks noRot="1" noChangeAspect="1" noMove="1" noResize="1" noEditPoints="1" noAdjustHandles="1" noChangeArrowheads="1" noChangeShapeType="1" noTextEdit="1"/>
              </p:cNvSpPr>
              <p:nvPr/>
            </p:nvSpPr>
            <p:spPr>
              <a:xfrm>
                <a:off x="2640458" y="1068512"/>
                <a:ext cx="4153829" cy="624273"/>
              </a:xfrm>
              <a:prstGeom prst="rect">
                <a:avLst/>
              </a:prstGeom>
              <a:blipFill>
                <a:blip r:embed="rId4"/>
                <a:stretch>
                  <a:fillRect l="-304" b="-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D0AFC66-692F-6D4F-B950-CDFD6127197C}"/>
                  </a:ext>
                </a:extLst>
              </p:cNvPr>
              <p:cNvSpPr txBox="1"/>
              <p:nvPr/>
            </p:nvSpPr>
            <p:spPr>
              <a:xfrm>
                <a:off x="2495085" y="3817843"/>
                <a:ext cx="5364354" cy="66999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𝐿𝑜𝑎𝑑</m:t>
                    </m:r>
                    <m:r>
                      <a:rPr lang="en-US" b="0" i="1" smtClean="0">
                        <a:latin typeface="Cambria Math" panose="02040503050406030204" pitchFamily="18" charset="0"/>
                      </a:rPr>
                      <m:t> </m:t>
                    </m:r>
                    <m:r>
                      <a:rPr lang="en-US" b="0" i="1" smtClean="0">
                        <a:latin typeface="Cambria Math" panose="02040503050406030204" pitchFamily="18" charset="0"/>
                      </a:rPr>
                      <m:t>𝐹𝑎𝑐𝑡𝑜𝑟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𝑎𝑣𝑒</m:t>
                            </m:r>
                          </m:sub>
                        </m:sSub>
                      </m:num>
                      <m:den>
                        <m:r>
                          <a:rPr lang="en-US" b="0" i="1" smtClean="0">
                            <a:latin typeface="Cambria Math" panose="02040503050406030204" pitchFamily="18" charset="0"/>
                          </a:rPr>
                          <m:t>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𝑚𝑎𝑥</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10.875</m:t>
                        </m:r>
                      </m:num>
                      <m:den>
                        <m:r>
                          <a:rPr lang="en-US" b="0" i="1" smtClean="0">
                            <a:latin typeface="Cambria Math" panose="02040503050406030204" pitchFamily="18" charset="0"/>
                          </a:rPr>
                          <m:t>22</m:t>
                        </m:r>
                      </m:den>
                    </m:f>
                    <m:r>
                      <a:rPr lang="en-US" b="0" i="1" smtClean="0">
                        <a:latin typeface="Cambria Math" panose="02040503050406030204" pitchFamily="18" charset="0"/>
                      </a:rPr>
                      <m:t>=0.494</m:t>
                    </m:r>
                  </m:oMath>
                </a14:m>
                <a:r>
                  <a:rPr lang="en-US" dirty="0"/>
                  <a:t> </a:t>
                </a:r>
              </a:p>
            </p:txBody>
          </p:sp>
        </mc:Choice>
        <mc:Fallback xmlns="">
          <p:sp>
            <p:nvSpPr>
              <p:cNvPr id="13" name="TextBox 12">
                <a:extLst>
                  <a:ext uri="{FF2B5EF4-FFF2-40B4-BE49-F238E27FC236}">
                    <a16:creationId xmlns:a16="http://schemas.microsoft.com/office/drawing/2014/main" id="{DD0AFC66-692F-6D4F-B950-CDFD6127197C}"/>
                  </a:ext>
                </a:extLst>
              </p:cNvPr>
              <p:cNvSpPr txBox="1">
                <a:spLocks noRot="1" noChangeAspect="1" noMove="1" noResize="1" noEditPoints="1" noAdjustHandles="1" noChangeArrowheads="1" noChangeShapeType="1" noTextEdit="1"/>
              </p:cNvSpPr>
              <p:nvPr/>
            </p:nvSpPr>
            <p:spPr>
              <a:xfrm>
                <a:off x="2495085" y="3817843"/>
                <a:ext cx="5364354" cy="669992"/>
              </a:xfrm>
              <a:prstGeom prst="rect">
                <a:avLst/>
              </a:prstGeom>
              <a:blipFill>
                <a:blip r:embed="rId5"/>
                <a:stretch>
                  <a:fillRect l="-473"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A25BE07-9B28-9646-952C-612F875DB1D5}"/>
                  </a:ext>
                </a:extLst>
              </p:cNvPr>
              <p:cNvSpPr txBox="1"/>
              <p:nvPr/>
            </p:nvSpPr>
            <p:spPr>
              <a:xfrm>
                <a:off x="3270632" y="5192128"/>
                <a:ext cx="3103607" cy="461665"/>
              </a:xfrm>
              <a:prstGeom prst="rect">
                <a:avLst/>
              </a:prstGeom>
              <a:noFill/>
              <a:ln>
                <a:solidFill>
                  <a:srgbClr val="FF0000"/>
                </a:solidFill>
              </a:ln>
            </p:spPr>
            <p:txBody>
              <a:bodyPr wrap="none" rtlCol="0">
                <a:spAutoFit/>
              </a:bodyPr>
              <a:lstStyle/>
              <a:p>
                <a14:m>
                  <m:oMath xmlns:m="http://schemas.openxmlformats.org/officeDocument/2006/math">
                    <m:r>
                      <a:rPr lang="en-US" b="0" i="1" smtClean="0">
                        <a:latin typeface="Cambria Math" panose="02040503050406030204" pitchFamily="18" charset="0"/>
                      </a:rPr>
                      <m:t>𝐿𝑜𝑎𝑑</m:t>
                    </m:r>
                    <m:r>
                      <a:rPr lang="en-US" b="0" i="1" smtClean="0">
                        <a:latin typeface="Cambria Math" panose="02040503050406030204" pitchFamily="18" charset="0"/>
                      </a:rPr>
                      <m:t> </m:t>
                    </m:r>
                    <m:r>
                      <a:rPr lang="en-US" b="0" i="1" smtClean="0">
                        <a:latin typeface="Cambria Math" panose="02040503050406030204" pitchFamily="18" charset="0"/>
                      </a:rPr>
                      <m:t>𝐹𝑎𝑐𝑡𝑜𝑟</m:t>
                    </m:r>
                    <m:r>
                      <a:rPr lang="en-US" b="0" i="1" smtClean="0">
                        <a:latin typeface="Cambria Math" panose="02040503050406030204" pitchFamily="18" charset="0"/>
                      </a:rPr>
                      <m:t>=0.494</m:t>
                    </m:r>
                  </m:oMath>
                </a14:m>
                <a:r>
                  <a:rPr lang="en-US" dirty="0"/>
                  <a:t> </a:t>
                </a:r>
              </a:p>
            </p:txBody>
          </p:sp>
        </mc:Choice>
        <mc:Fallback xmlns="">
          <p:sp>
            <p:nvSpPr>
              <p:cNvPr id="14" name="TextBox 13">
                <a:extLst>
                  <a:ext uri="{FF2B5EF4-FFF2-40B4-BE49-F238E27FC236}">
                    <a16:creationId xmlns:a16="http://schemas.microsoft.com/office/drawing/2014/main" id="{4A25BE07-9B28-9646-952C-612F875DB1D5}"/>
                  </a:ext>
                </a:extLst>
              </p:cNvPr>
              <p:cNvSpPr txBox="1">
                <a:spLocks noRot="1" noChangeAspect="1" noMove="1" noResize="1" noEditPoints="1" noAdjustHandles="1" noChangeArrowheads="1" noChangeShapeType="1" noTextEdit="1"/>
              </p:cNvSpPr>
              <p:nvPr/>
            </p:nvSpPr>
            <p:spPr>
              <a:xfrm>
                <a:off x="3270632" y="5192128"/>
                <a:ext cx="3103607" cy="461665"/>
              </a:xfrm>
              <a:prstGeom prst="rect">
                <a:avLst/>
              </a:prstGeom>
              <a:blipFill>
                <a:blip r:embed="rId6"/>
                <a:stretch>
                  <a:fillRect l="-813" b="-21053"/>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6384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Distribution transformer loading</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14</a:t>
            </a:fld>
            <a:endParaRPr lang="en-US" altLang="en-US" sz="2400">
              <a:solidFill>
                <a:schemeClr val="tx1"/>
              </a:solidFill>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20662" y="1504859"/>
            <a:ext cx="8702675" cy="1200329"/>
          </a:xfrm>
          <a:prstGeom prst="rect">
            <a:avLst/>
          </a:prstGeom>
        </p:spPr>
        <p:txBody>
          <a:bodyPr wrap="square">
            <a:spAutoFit/>
          </a:bodyPr>
          <a:lstStyle/>
          <a:p>
            <a:r>
              <a:rPr lang="en-US" dirty="0">
                <a:latin typeface="CMSS10"/>
              </a:rPr>
              <a:t>A distribution transformer will provide service to one or more customers. Each customer will have a demand curve like that of customer #1.</a:t>
            </a:r>
            <a:endParaRPr lang="en-US" dirty="0"/>
          </a:p>
        </p:txBody>
      </p:sp>
      <p:pic>
        <p:nvPicPr>
          <p:cNvPr id="2" name="Picture 1">
            <a:extLst>
              <a:ext uri="{FF2B5EF4-FFF2-40B4-BE49-F238E27FC236}">
                <a16:creationId xmlns:a16="http://schemas.microsoft.com/office/drawing/2014/main" id="{EB981772-65DC-8549-8800-1B3DBB68787E}"/>
              </a:ext>
            </a:extLst>
          </p:cNvPr>
          <p:cNvPicPr>
            <a:picLocks noChangeAspect="1"/>
          </p:cNvPicPr>
          <p:nvPr/>
        </p:nvPicPr>
        <p:blipFill>
          <a:blip r:embed="rId3"/>
          <a:stretch>
            <a:fillRect/>
          </a:stretch>
        </p:blipFill>
        <p:spPr>
          <a:xfrm>
            <a:off x="1333500" y="2705188"/>
            <a:ext cx="6972300" cy="3721100"/>
          </a:xfrm>
          <a:prstGeom prst="rect">
            <a:avLst/>
          </a:prstGeom>
        </p:spPr>
      </p:pic>
      <p:sp>
        <p:nvSpPr>
          <p:cNvPr id="8" name="Rectangle 7">
            <a:extLst>
              <a:ext uri="{FF2B5EF4-FFF2-40B4-BE49-F238E27FC236}">
                <a16:creationId xmlns:a16="http://schemas.microsoft.com/office/drawing/2014/main" id="{4CFF8A89-72AC-2143-A309-5A334549E6CD}"/>
              </a:ext>
            </a:extLst>
          </p:cNvPr>
          <p:cNvSpPr/>
          <p:nvPr/>
        </p:nvSpPr>
        <p:spPr>
          <a:xfrm>
            <a:off x="2761845" y="6475511"/>
            <a:ext cx="5309961" cy="307777"/>
          </a:xfrm>
          <a:prstGeom prst="rect">
            <a:avLst/>
          </a:prstGeom>
        </p:spPr>
        <p:txBody>
          <a:bodyPr wrap="square">
            <a:spAutoFit/>
          </a:bodyPr>
          <a:lstStyle/>
          <a:p>
            <a:r>
              <a:rPr lang="en-US" sz="1400" b="1" dirty="0">
                <a:solidFill>
                  <a:srgbClr val="000000"/>
                </a:solidFill>
                <a:latin typeface="CMSS10"/>
              </a:rPr>
              <a:t>Twenty-four hour demand curve for customer #1</a:t>
            </a:r>
            <a:endParaRPr lang="en-US" sz="1400" b="1" dirty="0"/>
          </a:p>
        </p:txBody>
      </p:sp>
    </p:spTree>
    <p:extLst>
      <p:ext uri="{BB962C8B-B14F-4D97-AF65-F5344CB8AC3E}">
        <p14:creationId xmlns:p14="http://schemas.microsoft.com/office/powerpoint/2010/main" val="77494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61937" y="1325294"/>
            <a:ext cx="8702675" cy="1200329"/>
          </a:xfrm>
          <a:prstGeom prst="rect">
            <a:avLst/>
          </a:prstGeom>
        </p:spPr>
        <p:txBody>
          <a:bodyPr wrap="square">
            <a:spAutoFit/>
          </a:bodyPr>
          <a:lstStyle/>
          <a:p>
            <a:r>
              <a:rPr lang="en-US" dirty="0"/>
              <a:t>The peaks and valleys and maximum demands will be different for each customer. Customers #2 through #4 are shown on the next three slides to illustrate this.</a:t>
            </a:r>
          </a:p>
        </p:txBody>
      </p:sp>
    </p:spTree>
    <p:extLst>
      <p:ext uri="{BB962C8B-B14F-4D97-AF65-F5344CB8AC3E}">
        <p14:creationId xmlns:p14="http://schemas.microsoft.com/office/powerpoint/2010/main" val="680305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2924886" y="5863396"/>
            <a:ext cx="5309961" cy="307777"/>
          </a:xfrm>
          <a:prstGeom prst="rect">
            <a:avLst/>
          </a:prstGeom>
        </p:spPr>
        <p:txBody>
          <a:bodyPr wrap="square">
            <a:spAutoFit/>
          </a:bodyPr>
          <a:lstStyle/>
          <a:p>
            <a:r>
              <a:rPr lang="en-US" sz="1400" b="1" dirty="0">
                <a:solidFill>
                  <a:srgbClr val="000000"/>
                </a:solidFill>
                <a:latin typeface="CMSS10"/>
              </a:rPr>
              <a:t>Twenty-four hour demand curve for customer #2</a:t>
            </a:r>
            <a:endParaRPr lang="en-US" sz="1400" b="1" dirty="0"/>
          </a:p>
        </p:txBody>
      </p:sp>
      <p:pic>
        <p:nvPicPr>
          <p:cNvPr id="3" name="Picture 2">
            <a:extLst>
              <a:ext uri="{FF2B5EF4-FFF2-40B4-BE49-F238E27FC236}">
                <a16:creationId xmlns:a16="http://schemas.microsoft.com/office/drawing/2014/main" id="{E1149C1B-C8E5-204F-938D-CFFDBF1058E3}"/>
              </a:ext>
            </a:extLst>
          </p:cNvPr>
          <p:cNvPicPr>
            <a:picLocks noChangeAspect="1"/>
          </p:cNvPicPr>
          <p:nvPr/>
        </p:nvPicPr>
        <p:blipFill>
          <a:blip r:embed="rId3"/>
          <a:stretch>
            <a:fillRect/>
          </a:stretch>
        </p:blipFill>
        <p:spPr>
          <a:xfrm>
            <a:off x="1149350" y="1695450"/>
            <a:ext cx="7249214" cy="3671680"/>
          </a:xfrm>
          <a:prstGeom prst="rect">
            <a:avLst/>
          </a:prstGeom>
        </p:spPr>
      </p:pic>
    </p:spTree>
    <p:extLst>
      <p:ext uri="{BB962C8B-B14F-4D97-AF65-F5344CB8AC3E}">
        <p14:creationId xmlns:p14="http://schemas.microsoft.com/office/powerpoint/2010/main" val="2109915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2374219" y="5788223"/>
            <a:ext cx="5309961" cy="307777"/>
          </a:xfrm>
          <a:prstGeom prst="rect">
            <a:avLst/>
          </a:prstGeom>
        </p:spPr>
        <p:txBody>
          <a:bodyPr wrap="square">
            <a:spAutoFit/>
          </a:bodyPr>
          <a:lstStyle/>
          <a:p>
            <a:r>
              <a:rPr lang="en-US" sz="1400" b="1" dirty="0">
                <a:solidFill>
                  <a:srgbClr val="000000"/>
                </a:solidFill>
                <a:latin typeface="CMSS10"/>
              </a:rPr>
              <a:t>Twenty-four hour demand curve for customer #3</a:t>
            </a:r>
            <a:endParaRPr lang="en-US" sz="1400" b="1" dirty="0"/>
          </a:p>
        </p:txBody>
      </p:sp>
      <p:pic>
        <p:nvPicPr>
          <p:cNvPr id="3" name="Picture 2">
            <a:extLst>
              <a:ext uri="{FF2B5EF4-FFF2-40B4-BE49-F238E27FC236}">
                <a16:creationId xmlns:a16="http://schemas.microsoft.com/office/drawing/2014/main" id="{236D631E-BB81-3446-B067-2E9952C2F7AB}"/>
              </a:ext>
            </a:extLst>
          </p:cNvPr>
          <p:cNvPicPr>
            <a:picLocks noChangeAspect="1"/>
          </p:cNvPicPr>
          <p:nvPr/>
        </p:nvPicPr>
        <p:blipFill>
          <a:blip r:embed="rId3"/>
          <a:stretch>
            <a:fillRect/>
          </a:stretch>
        </p:blipFill>
        <p:spPr>
          <a:xfrm>
            <a:off x="1016276" y="1666974"/>
            <a:ext cx="6972300" cy="3797300"/>
          </a:xfrm>
          <a:prstGeom prst="rect">
            <a:avLst/>
          </a:prstGeom>
        </p:spPr>
      </p:pic>
    </p:spTree>
    <p:extLst>
      <p:ext uri="{BB962C8B-B14F-4D97-AF65-F5344CB8AC3E}">
        <p14:creationId xmlns:p14="http://schemas.microsoft.com/office/powerpoint/2010/main" val="905940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2592880" y="5942111"/>
            <a:ext cx="5309961" cy="307777"/>
          </a:xfrm>
          <a:prstGeom prst="rect">
            <a:avLst/>
          </a:prstGeom>
        </p:spPr>
        <p:txBody>
          <a:bodyPr wrap="square">
            <a:spAutoFit/>
          </a:bodyPr>
          <a:lstStyle/>
          <a:p>
            <a:r>
              <a:rPr lang="en-US" sz="1400" b="1" dirty="0">
                <a:solidFill>
                  <a:srgbClr val="000000"/>
                </a:solidFill>
                <a:latin typeface="CMSS10"/>
              </a:rPr>
              <a:t>Twenty-four hour demand curve for customer #4</a:t>
            </a:r>
            <a:endParaRPr lang="en-US" sz="1400" b="1" dirty="0"/>
          </a:p>
        </p:txBody>
      </p:sp>
      <p:pic>
        <p:nvPicPr>
          <p:cNvPr id="2" name="Picture 1">
            <a:extLst>
              <a:ext uri="{FF2B5EF4-FFF2-40B4-BE49-F238E27FC236}">
                <a16:creationId xmlns:a16="http://schemas.microsoft.com/office/drawing/2014/main" id="{09235D8F-7C8C-4544-9B05-7BC0F41AFD2E}"/>
              </a:ext>
            </a:extLst>
          </p:cNvPr>
          <p:cNvPicPr>
            <a:picLocks noChangeAspect="1"/>
          </p:cNvPicPr>
          <p:nvPr/>
        </p:nvPicPr>
        <p:blipFill>
          <a:blip r:embed="rId3"/>
          <a:stretch>
            <a:fillRect/>
          </a:stretch>
        </p:blipFill>
        <p:spPr>
          <a:xfrm>
            <a:off x="695038" y="1620078"/>
            <a:ext cx="7898996" cy="4174148"/>
          </a:xfrm>
          <a:prstGeom prst="rect">
            <a:avLst/>
          </a:prstGeom>
        </p:spPr>
      </p:pic>
    </p:spTree>
    <p:extLst>
      <p:ext uri="{BB962C8B-B14F-4D97-AF65-F5344CB8AC3E}">
        <p14:creationId xmlns:p14="http://schemas.microsoft.com/office/powerpoint/2010/main" val="2212850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768350"/>
            <a:ext cx="8461375" cy="581025"/>
          </a:xfrm>
        </p:spPr>
        <p:txBody>
          <a:bodyPr/>
          <a:lstStyle/>
          <a:p>
            <a:pPr eaLnBrk="1" hangingPunct="1"/>
            <a:r>
              <a:rPr lang="en-US" altLang="en-US" dirty="0">
                <a:latin typeface="Arial" panose="020B0604020202020204" pitchFamily="34" charset="0"/>
              </a:rPr>
              <a:t>Outline</a:t>
            </a:r>
          </a:p>
        </p:txBody>
      </p:sp>
      <p:sp>
        <p:nvSpPr>
          <p:cNvPr id="14339" name="Rectangle 3"/>
          <p:cNvSpPr>
            <a:spLocks noGrp="1" noChangeArrowheads="1"/>
          </p:cNvSpPr>
          <p:nvPr>
            <p:ph idx="1"/>
          </p:nvPr>
        </p:nvSpPr>
        <p:spPr>
          <a:xfrm>
            <a:off x="179388" y="1289319"/>
            <a:ext cx="8702675" cy="4079875"/>
          </a:xfrm>
        </p:spPr>
        <p:txBody>
          <a:bodyPr/>
          <a:lstStyle/>
          <a:p>
            <a:pPr eaLnBrk="1" hangingPunct="1">
              <a:spcBef>
                <a:spcPct val="0"/>
              </a:spcBef>
              <a:spcAft>
                <a:spcPct val="0"/>
              </a:spcAft>
              <a:defRPr/>
            </a:pPr>
            <a:r>
              <a:rPr lang="en-US" altLang="en-US" sz="2800" b="1" dirty="0">
                <a:latin typeface="Arial" charset="0"/>
                <a:cs typeface="Arial" charset="0"/>
              </a:rPr>
              <a:t>Module #1:  </a:t>
            </a:r>
            <a:br>
              <a:rPr lang="en-US" altLang="en-US" sz="2800" b="1" dirty="0">
                <a:latin typeface="Arial" charset="0"/>
                <a:cs typeface="Arial" charset="0"/>
              </a:rPr>
            </a:br>
            <a:r>
              <a:rPr lang="en-US" altLang="en-US" sz="2400" dirty="0">
                <a:latin typeface="Arial" charset="0"/>
                <a:cs typeface="Arial" charset="0"/>
              </a:rPr>
              <a:t>Individual Customer Load</a:t>
            </a:r>
          </a:p>
          <a:p>
            <a:pPr marL="0" indent="0" eaLnBrk="1" hangingPunct="1">
              <a:spcBef>
                <a:spcPct val="0"/>
              </a:spcBef>
              <a:spcAft>
                <a:spcPct val="0"/>
              </a:spcAft>
              <a:buNone/>
              <a:defRPr/>
            </a:pPr>
            <a:endParaRPr lang="en-US" altLang="en-US" sz="2800" b="1"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#2:    </a:t>
            </a:r>
            <a:br>
              <a:rPr lang="en-US" altLang="en-US" sz="2800" b="1" dirty="0">
                <a:latin typeface="Arial" charset="0"/>
                <a:cs typeface="Arial" charset="0"/>
              </a:rPr>
            </a:br>
            <a:r>
              <a:rPr lang="en-US" altLang="en-US" sz="2400" dirty="0">
                <a:latin typeface="Arial" charset="0"/>
                <a:cs typeface="Arial" charset="0"/>
              </a:rPr>
              <a:t>Distribution transformer loading</a:t>
            </a:r>
          </a:p>
          <a:p>
            <a:pPr marL="0" indent="0" eaLnBrk="1" hangingPunct="1">
              <a:spcBef>
                <a:spcPct val="0"/>
              </a:spcBef>
              <a:spcAft>
                <a:spcPct val="0"/>
              </a:spcAft>
              <a:buFontTx/>
              <a:buNone/>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#3:  </a:t>
            </a:r>
            <a:br>
              <a:rPr lang="en-US" altLang="en-US" sz="2800" b="1" dirty="0">
                <a:latin typeface="Arial" charset="0"/>
                <a:cs typeface="Arial" charset="0"/>
              </a:rPr>
            </a:br>
            <a:r>
              <a:rPr lang="en-US" altLang="en-US" sz="2400" dirty="0">
                <a:latin typeface="Arial" charset="0"/>
                <a:cs typeface="Arial" charset="0"/>
              </a:rPr>
              <a:t>Feeder load</a:t>
            </a:r>
          </a:p>
          <a:p>
            <a:pPr eaLnBrk="1" hangingPunct="1">
              <a:spcBef>
                <a:spcPct val="0"/>
              </a:spcBef>
              <a:spcAft>
                <a:spcPct val="0"/>
              </a:spcAft>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#4:  </a:t>
            </a:r>
            <a:br>
              <a:rPr lang="en-US" altLang="en-US" sz="2400" b="1" dirty="0">
                <a:latin typeface="Arial" charset="0"/>
                <a:cs typeface="Arial" charset="0"/>
              </a:rPr>
            </a:br>
            <a:r>
              <a:rPr lang="en-US" altLang="en-US" sz="2400" dirty="0">
                <a:latin typeface="Arial" charset="0"/>
                <a:cs typeface="Arial" charset="0"/>
              </a:rPr>
              <a:t>Transformer Calculations</a:t>
            </a:r>
          </a:p>
          <a:p>
            <a:pPr marL="0" indent="0" eaLnBrk="1" hangingPunct="1">
              <a:spcBef>
                <a:spcPct val="0"/>
              </a:spcBef>
              <a:spcAft>
                <a:spcPct val="0"/>
              </a:spcAft>
              <a:buNone/>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#5:  </a:t>
            </a:r>
            <a:br>
              <a:rPr lang="en-US" altLang="en-US" sz="2400" b="1" dirty="0">
                <a:latin typeface="Arial" charset="0"/>
                <a:cs typeface="Arial" charset="0"/>
              </a:rPr>
            </a:br>
            <a:r>
              <a:rPr lang="en-US" altLang="en-US" sz="2400" dirty="0">
                <a:latin typeface="Arial" charset="0"/>
                <a:cs typeface="Arial" charset="0"/>
              </a:rPr>
              <a:t>Voltage Drop Example</a:t>
            </a:r>
          </a:p>
          <a:p>
            <a:pPr marL="0" indent="0" eaLnBrk="1" hangingPunct="1">
              <a:spcBef>
                <a:spcPct val="0"/>
              </a:spcBef>
              <a:spcAft>
                <a:spcPct val="0"/>
              </a:spcAft>
              <a:buNone/>
              <a:defRPr/>
            </a:pPr>
            <a:endParaRPr lang="en-US" altLang="en-US" sz="2400" dirty="0">
              <a:latin typeface="Arial" charset="0"/>
              <a:cs typeface="Arial" charset="0"/>
            </a:endParaRPr>
          </a:p>
          <a:p>
            <a:pPr marL="0" indent="0" eaLnBrk="1" hangingPunct="1">
              <a:spcBef>
                <a:spcPct val="0"/>
              </a:spcBef>
              <a:spcAft>
                <a:spcPct val="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7413"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61448736-E33D-4692-8747-7BE210BE8A10}" type="slidenum">
              <a:rPr lang="en-US" altLang="en-US" sz="2400" smtClean="0">
                <a:solidFill>
                  <a:schemeClr val="tx1"/>
                </a:solidFill>
                <a:latin typeface="Arial" panose="020B0604020202020204" pitchFamily="34" charset="0"/>
              </a:rPr>
              <a:pPr algn="r">
                <a:spcBef>
                  <a:spcPct val="0"/>
                </a:spcBef>
                <a:spcAft>
                  <a:spcPct val="0"/>
                </a:spcAft>
                <a:buClrTx/>
                <a:buFontTx/>
                <a:buNone/>
              </a:pPr>
              <a:t>2</a:t>
            </a:fld>
            <a:endParaRPr lang="en-US" altLang="en-US" sz="2400">
              <a:solidFill>
                <a:schemeClr val="tx1"/>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244929" y="1343025"/>
            <a:ext cx="8273142" cy="1200329"/>
          </a:xfrm>
          <a:prstGeom prst="rect">
            <a:avLst/>
          </a:prstGeom>
        </p:spPr>
        <p:txBody>
          <a:bodyPr wrap="square">
            <a:spAutoFit/>
          </a:bodyPr>
          <a:lstStyle/>
          <a:p>
            <a:r>
              <a:rPr lang="en-US" dirty="0">
                <a:solidFill>
                  <a:srgbClr val="000000"/>
                </a:solidFill>
                <a:latin typeface="CMSS10"/>
              </a:rPr>
              <a:t>A summary of individual loads is given in the table below. The four customers given demonstrate that there is great diversity between their loads.</a:t>
            </a:r>
          </a:p>
        </p:txBody>
      </p:sp>
      <p:sp>
        <p:nvSpPr>
          <p:cNvPr id="6" name="Rectangle 5"/>
          <p:cNvSpPr/>
          <p:nvPr/>
        </p:nvSpPr>
        <p:spPr>
          <a:xfrm>
            <a:off x="2921701" y="5107507"/>
            <a:ext cx="4334268" cy="307777"/>
          </a:xfrm>
          <a:prstGeom prst="rect">
            <a:avLst/>
          </a:prstGeom>
        </p:spPr>
        <p:txBody>
          <a:bodyPr wrap="square">
            <a:spAutoFit/>
          </a:bodyPr>
          <a:lstStyle/>
          <a:p>
            <a:r>
              <a:rPr lang="en-US" sz="1400" b="1" dirty="0">
                <a:solidFill>
                  <a:srgbClr val="000000"/>
                </a:solidFill>
                <a:latin typeface="CMSS10"/>
              </a:rPr>
              <a:t>Individual customer load characteristics</a:t>
            </a:r>
            <a:endParaRPr lang="en-US" sz="1400" b="1" dirty="0"/>
          </a:p>
        </p:txBody>
      </p:sp>
      <p:pic>
        <p:nvPicPr>
          <p:cNvPr id="3" name="Picture 2">
            <a:extLst>
              <a:ext uri="{FF2B5EF4-FFF2-40B4-BE49-F238E27FC236}">
                <a16:creationId xmlns:a16="http://schemas.microsoft.com/office/drawing/2014/main" id="{5A7478FD-415D-D947-B662-AFD7625A5EEA}"/>
              </a:ext>
            </a:extLst>
          </p:cNvPr>
          <p:cNvPicPr>
            <a:picLocks noChangeAspect="1"/>
          </p:cNvPicPr>
          <p:nvPr/>
        </p:nvPicPr>
        <p:blipFill>
          <a:blip r:embed="rId3"/>
          <a:stretch>
            <a:fillRect/>
          </a:stretch>
        </p:blipFill>
        <p:spPr>
          <a:xfrm>
            <a:off x="363992" y="2602656"/>
            <a:ext cx="8518071" cy="2445549"/>
          </a:xfrm>
          <a:prstGeom prst="rect">
            <a:avLst/>
          </a:prstGeom>
        </p:spPr>
      </p:pic>
    </p:spTree>
    <p:extLst>
      <p:ext uri="{BB962C8B-B14F-4D97-AF65-F5344CB8AC3E}">
        <p14:creationId xmlns:p14="http://schemas.microsoft.com/office/powerpoint/2010/main" val="178045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244929" y="1343025"/>
            <a:ext cx="8273142" cy="1938992"/>
          </a:xfrm>
          <a:prstGeom prst="rect">
            <a:avLst/>
          </a:prstGeom>
        </p:spPr>
        <p:txBody>
          <a:bodyPr wrap="square">
            <a:spAutoFit/>
          </a:bodyPr>
          <a:lstStyle/>
          <a:p>
            <a:r>
              <a:rPr lang="en-US" dirty="0"/>
              <a:t>It is assumed that the same distribution transformer serves the four customers discussed previously. The sum of the four 15 kW demands for each time interval is the </a:t>
            </a:r>
            <a:r>
              <a:rPr lang="en-US" b="1" dirty="0"/>
              <a:t>diversified demand</a:t>
            </a:r>
            <a:r>
              <a:rPr lang="en-US" dirty="0"/>
              <a:t> for the group in that time interval, and in this case, the distribution transformer.</a:t>
            </a:r>
            <a:endParaRPr lang="en-US" dirty="0">
              <a:solidFill>
                <a:srgbClr val="000000"/>
              </a:solidFill>
              <a:latin typeface="CMSS10"/>
            </a:endParaRPr>
          </a:p>
        </p:txBody>
      </p:sp>
    </p:spTree>
    <p:extLst>
      <p:ext uri="{BB962C8B-B14F-4D97-AF65-F5344CB8AC3E}">
        <p14:creationId xmlns:p14="http://schemas.microsoft.com/office/powerpoint/2010/main" val="1627694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244929" y="1343025"/>
            <a:ext cx="8273142" cy="1569660"/>
          </a:xfrm>
          <a:prstGeom prst="rect">
            <a:avLst/>
          </a:prstGeom>
        </p:spPr>
        <p:txBody>
          <a:bodyPr wrap="square">
            <a:spAutoFit/>
          </a:bodyPr>
          <a:lstStyle/>
          <a:p>
            <a:r>
              <a:rPr lang="en-US" dirty="0"/>
              <a:t>The diversified demand curve can be seen on the next slide. For this particular case, the </a:t>
            </a:r>
            <a:r>
              <a:rPr lang="en-US" b="1" dirty="0"/>
              <a:t>15 min maximum diversified kW demand</a:t>
            </a:r>
            <a:r>
              <a:rPr lang="en-US" dirty="0"/>
              <a:t> of the transformer occurs at 17:30 and has a value of 16.16 kW.</a:t>
            </a:r>
            <a:endParaRPr lang="en-US" dirty="0">
              <a:solidFill>
                <a:srgbClr val="000000"/>
              </a:solidFill>
              <a:latin typeface="CMSS10"/>
            </a:endParaRPr>
          </a:p>
        </p:txBody>
      </p:sp>
    </p:spTree>
    <p:extLst>
      <p:ext uri="{BB962C8B-B14F-4D97-AF65-F5344CB8AC3E}">
        <p14:creationId xmlns:p14="http://schemas.microsoft.com/office/powerpoint/2010/main" val="3434002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494314" y="5680548"/>
            <a:ext cx="5230586" cy="307777"/>
          </a:xfrm>
          <a:prstGeom prst="rect">
            <a:avLst/>
          </a:prstGeom>
        </p:spPr>
        <p:txBody>
          <a:bodyPr wrap="square">
            <a:spAutoFit/>
          </a:bodyPr>
          <a:lstStyle/>
          <a:p>
            <a:r>
              <a:rPr lang="en-US" sz="1400" b="1" dirty="0">
                <a:solidFill>
                  <a:srgbClr val="000000"/>
                </a:solidFill>
                <a:latin typeface="CMSS10"/>
              </a:rPr>
              <a:t>Transformer diversified demand curve</a:t>
            </a:r>
            <a:endParaRPr lang="en-US" sz="1400" b="1" dirty="0"/>
          </a:p>
        </p:txBody>
      </p:sp>
      <p:pic>
        <p:nvPicPr>
          <p:cNvPr id="2" name="Picture 1">
            <a:extLst>
              <a:ext uri="{FF2B5EF4-FFF2-40B4-BE49-F238E27FC236}">
                <a16:creationId xmlns:a16="http://schemas.microsoft.com/office/drawing/2014/main" id="{DD7A62F0-9FAD-5743-ABF0-D780C227FDFC}"/>
              </a:ext>
            </a:extLst>
          </p:cNvPr>
          <p:cNvPicPr>
            <a:picLocks noChangeAspect="1"/>
          </p:cNvPicPr>
          <p:nvPr/>
        </p:nvPicPr>
        <p:blipFill>
          <a:blip r:embed="rId3"/>
          <a:stretch>
            <a:fillRect/>
          </a:stretch>
        </p:blipFill>
        <p:spPr>
          <a:xfrm>
            <a:off x="883240" y="1343025"/>
            <a:ext cx="7642203" cy="4232827"/>
          </a:xfrm>
          <a:prstGeom prst="rect">
            <a:avLst/>
          </a:prstGeom>
        </p:spPr>
      </p:pic>
    </p:spTree>
    <p:extLst>
      <p:ext uri="{BB962C8B-B14F-4D97-AF65-F5344CB8AC3E}">
        <p14:creationId xmlns:p14="http://schemas.microsoft.com/office/powerpoint/2010/main" val="3739048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79388" y="1464244"/>
            <a:ext cx="8648020" cy="1200329"/>
          </a:xfrm>
          <a:prstGeom prst="rect">
            <a:avLst/>
          </a:prstGeom>
        </p:spPr>
        <p:txBody>
          <a:bodyPr wrap="square">
            <a:spAutoFit/>
          </a:bodyPr>
          <a:lstStyle/>
          <a:p>
            <a:r>
              <a:rPr lang="en-US" dirty="0">
                <a:latin typeface="CMSS10"/>
              </a:rPr>
              <a:t>A </a:t>
            </a:r>
            <a:r>
              <a:rPr lang="en-US" b="1" dirty="0">
                <a:latin typeface="CMSSBX10"/>
              </a:rPr>
              <a:t>load duration curve</a:t>
            </a:r>
            <a:r>
              <a:rPr lang="en-US" dirty="0">
                <a:latin typeface="CMSSBX10"/>
              </a:rPr>
              <a:t> </a:t>
            </a:r>
            <a:r>
              <a:rPr lang="en-US" dirty="0">
                <a:latin typeface="CMSS10"/>
              </a:rPr>
              <a:t>can be developed for the transformer serving the four customers. This is sorted in descending order and shown on the next slide.</a:t>
            </a:r>
            <a:endParaRPr lang="en-US" dirty="0"/>
          </a:p>
        </p:txBody>
      </p:sp>
      <p:sp>
        <p:nvSpPr>
          <p:cNvPr id="5" name="Rectangle 4"/>
          <p:cNvSpPr/>
          <p:nvPr/>
        </p:nvSpPr>
        <p:spPr>
          <a:xfrm>
            <a:off x="179388" y="3386481"/>
            <a:ext cx="8468406" cy="1323439"/>
          </a:xfrm>
          <a:prstGeom prst="rect">
            <a:avLst/>
          </a:prstGeom>
        </p:spPr>
        <p:txBody>
          <a:bodyPr wrap="square">
            <a:spAutoFit/>
          </a:bodyPr>
          <a:lstStyle/>
          <a:p>
            <a:r>
              <a:rPr lang="en-US" dirty="0">
                <a:solidFill>
                  <a:srgbClr val="000000"/>
                </a:solidFill>
                <a:latin typeface="CMSS10"/>
              </a:rPr>
              <a:t>The load duration curve plots the 15 min kW demand versus the percent of time the transformer operates at or above the specific kW demand.</a:t>
            </a:r>
          </a:p>
          <a:p>
            <a:r>
              <a:rPr lang="en-US" sz="800" dirty="0">
                <a:solidFill>
                  <a:srgbClr val="FFFFFF"/>
                </a:solidFill>
                <a:latin typeface="CMSS8"/>
              </a:rPr>
              <a:t>Dr. Robert</a:t>
            </a:r>
            <a:endParaRPr lang="en-US" dirty="0"/>
          </a:p>
        </p:txBody>
      </p:sp>
    </p:spTree>
    <p:extLst>
      <p:ext uri="{BB962C8B-B14F-4D97-AF65-F5344CB8AC3E}">
        <p14:creationId xmlns:p14="http://schemas.microsoft.com/office/powerpoint/2010/main" val="424966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3545440" y="5650447"/>
            <a:ext cx="4572000" cy="307777"/>
          </a:xfrm>
          <a:prstGeom prst="rect">
            <a:avLst/>
          </a:prstGeom>
        </p:spPr>
        <p:txBody>
          <a:bodyPr>
            <a:spAutoFit/>
          </a:bodyPr>
          <a:lstStyle/>
          <a:p>
            <a:r>
              <a:rPr lang="en-US" sz="1400" b="1" dirty="0">
                <a:solidFill>
                  <a:srgbClr val="000000"/>
                </a:solidFill>
                <a:latin typeface="CMSS10"/>
              </a:rPr>
              <a:t>Transformer load duration curve</a:t>
            </a:r>
            <a:endParaRPr lang="en-US" sz="1400" b="1" dirty="0"/>
          </a:p>
        </p:txBody>
      </p:sp>
      <p:pic>
        <p:nvPicPr>
          <p:cNvPr id="2" name="Picture 1">
            <a:extLst>
              <a:ext uri="{FF2B5EF4-FFF2-40B4-BE49-F238E27FC236}">
                <a16:creationId xmlns:a16="http://schemas.microsoft.com/office/drawing/2014/main" id="{64BD2897-A485-B24E-B71B-356EBB0D079D}"/>
              </a:ext>
            </a:extLst>
          </p:cNvPr>
          <p:cNvPicPr>
            <a:picLocks noChangeAspect="1"/>
          </p:cNvPicPr>
          <p:nvPr/>
        </p:nvPicPr>
        <p:blipFill>
          <a:blip r:embed="rId3"/>
          <a:stretch>
            <a:fillRect/>
          </a:stretch>
        </p:blipFill>
        <p:spPr>
          <a:xfrm>
            <a:off x="787952" y="1653027"/>
            <a:ext cx="7093778" cy="3995195"/>
          </a:xfrm>
          <a:prstGeom prst="rect">
            <a:avLst/>
          </a:prstGeom>
        </p:spPr>
      </p:pic>
    </p:spTree>
    <p:extLst>
      <p:ext uri="{BB962C8B-B14F-4D97-AF65-F5344CB8AC3E}">
        <p14:creationId xmlns:p14="http://schemas.microsoft.com/office/powerpoint/2010/main" val="3810298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79388" y="1508125"/>
            <a:ext cx="8599941" cy="1200329"/>
          </a:xfrm>
          <a:prstGeom prst="rect">
            <a:avLst/>
          </a:prstGeom>
        </p:spPr>
        <p:txBody>
          <a:bodyPr wrap="square">
            <a:spAutoFit/>
          </a:bodyPr>
          <a:lstStyle/>
          <a:p>
            <a:r>
              <a:rPr lang="en-US" dirty="0">
                <a:latin typeface="CMSS10"/>
              </a:rPr>
              <a:t>The </a:t>
            </a:r>
            <a:r>
              <a:rPr lang="en-US" b="1" dirty="0">
                <a:latin typeface="CMSSBX10"/>
              </a:rPr>
              <a:t>15 min maximum noncoincident kW demand</a:t>
            </a:r>
            <a:r>
              <a:rPr lang="en-US" dirty="0">
                <a:latin typeface="CMSSBX10"/>
              </a:rPr>
              <a:t> </a:t>
            </a:r>
            <a:r>
              <a:rPr lang="en-US" dirty="0">
                <a:latin typeface="CMSS10"/>
              </a:rPr>
              <a:t>for the day is the sum of the individual customer 15 min maximum kW demands.</a:t>
            </a:r>
            <a:endParaRPr lang="en-US" dirty="0"/>
          </a:p>
        </p:txBody>
      </p:sp>
      <p:pic>
        <p:nvPicPr>
          <p:cNvPr id="3" name="Picture 2">
            <a:extLst>
              <a:ext uri="{FF2B5EF4-FFF2-40B4-BE49-F238E27FC236}">
                <a16:creationId xmlns:a16="http://schemas.microsoft.com/office/drawing/2014/main" id="{F61ECFF4-795C-0248-980E-666B572F72BB}"/>
              </a:ext>
            </a:extLst>
          </p:cNvPr>
          <p:cNvPicPr>
            <a:picLocks noChangeAspect="1"/>
          </p:cNvPicPr>
          <p:nvPr/>
        </p:nvPicPr>
        <p:blipFill>
          <a:blip r:embed="rId3"/>
          <a:stretch>
            <a:fillRect/>
          </a:stretch>
        </p:blipFill>
        <p:spPr>
          <a:xfrm>
            <a:off x="262468" y="5756473"/>
            <a:ext cx="8281134" cy="67905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DDB0A0-0C50-5347-B8FE-35378E4CF0E7}"/>
                  </a:ext>
                </a:extLst>
              </p:cNvPr>
              <p:cNvSpPr txBox="1"/>
              <p:nvPr/>
            </p:nvSpPr>
            <p:spPr>
              <a:xfrm>
                <a:off x="608695" y="3126643"/>
                <a:ext cx="7588679" cy="745269"/>
              </a:xfrm>
              <a:prstGeom prst="rect">
                <a:avLst/>
              </a:prstGeom>
              <a:noFill/>
              <a:ln w="25400">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𝑘𝑊</m:t>
                          </m:r>
                        </m:e>
                        <m:sub>
                          <m:r>
                            <a:rPr lang="en-US" sz="2000" b="0" i="1" smtClean="0">
                              <a:latin typeface="Cambria Math" panose="02040503050406030204" pitchFamily="18" charset="0"/>
                            </a:rPr>
                            <m:t>𝑚𝑎𝑥𝑖𝑚𝑢𝑚</m:t>
                          </m:r>
                          <m:r>
                            <a:rPr lang="en-US" sz="2000" b="0" i="1" smtClean="0">
                              <a:latin typeface="Cambria Math" panose="02040503050406030204" pitchFamily="18" charset="0"/>
                            </a:rPr>
                            <m:t> </m:t>
                          </m:r>
                          <m:r>
                            <a:rPr lang="en-US" sz="2000" b="0" i="1" smtClean="0">
                              <a:latin typeface="Cambria Math" panose="02040503050406030204" pitchFamily="18" charset="0"/>
                            </a:rPr>
                            <m:t>𝑛𝑜𝑛𝑐𝑜𝑖𝑛𝑐𝑖𝑑𝑒𝑛𝑡</m:t>
                          </m:r>
                          <m:r>
                            <a:rPr lang="en-US" sz="2000" b="0" i="1" smtClean="0">
                              <a:latin typeface="Cambria Math" panose="02040503050406030204" pitchFamily="18" charset="0"/>
                            </a:rPr>
                            <m:t> </m:t>
                          </m:r>
                          <m:r>
                            <a:rPr lang="en-US" sz="2000" b="0" i="1" smtClean="0">
                              <a:latin typeface="Cambria Math" panose="02040503050406030204" pitchFamily="18" charset="0"/>
                            </a:rPr>
                            <m:t>𝑑𝑒𝑚𝑎𝑛𝑑</m:t>
                          </m:r>
                        </m:sub>
                      </m:sSub>
                      <m:r>
                        <a:rPr lang="en-US" sz="2000" b="0" i="1" smtClean="0">
                          <a:latin typeface="Cambria Math" panose="02040503050406030204" pitchFamily="18" charset="0"/>
                        </a:rPr>
                        <m:t>=</m:t>
                      </m:r>
                      <m:nary>
                        <m:naryPr>
                          <m:chr m:val="∑"/>
                          <m:subHide m:val="on"/>
                          <m:supHide m:val="on"/>
                          <m:ctrlPr>
                            <a:rPr lang="en-US" sz="2000" b="0" i="1" smtClean="0">
                              <a:latin typeface="Cambria Math" panose="02040503050406030204" pitchFamily="18" charset="0"/>
                            </a:rPr>
                          </m:ctrlPr>
                        </m:naryPr>
                        <m:sub/>
                        <m:sup/>
                        <m:e>
                          <m:r>
                            <a:rPr lang="en-US" sz="2000" b="0" i="1" smtClean="0">
                              <a:latin typeface="Cambria Math" panose="02040503050406030204" pitchFamily="18" charset="0"/>
                            </a:rPr>
                            <m:t>𝑖𝑛𝑑𝑖𝑣𝑖𝑑𝑢𝑎𝑙</m:t>
                          </m:r>
                          <m:r>
                            <a:rPr lang="en-US" sz="2000" b="0" i="1" smtClean="0">
                              <a:latin typeface="Cambria Math" panose="02040503050406030204" pitchFamily="18" charset="0"/>
                            </a:rPr>
                            <m:t> </m:t>
                          </m:r>
                          <m:r>
                            <a:rPr lang="en-US" sz="2000" b="0" i="1" smtClean="0">
                              <a:latin typeface="Cambria Math" panose="02040503050406030204" pitchFamily="18" charset="0"/>
                            </a:rPr>
                            <m:t>𝑚𝑎𝑥</m:t>
                          </m:r>
                        </m:e>
                      </m:nary>
                      <m:r>
                        <a:rPr lang="en-US" sz="2000" b="0" i="1" smtClean="0">
                          <a:latin typeface="Cambria Math" panose="02040503050406030204" pitchFamily="18" charset="0"/>
                        </a:rPr>
                        <m:t>𝑘𝑊</m:t>
                      </m:r>
                      <m:r>
                        <a:rPr lang="en-US" sz="2000" b="0" i="1" smtClean="0">
                          <a:latin typeface="Cambria Math" panose="02040503050406030204" pitchFamily="18" charset="0"/>
                        </a:rPr>
                        <m:t> </m:t>
                      </m:r>
                      <m:r>
                        <a:rPr lang="en-US" sz="2000" b="0" i="1" smtClean="0">
                          <a:latin typeface="Cambria Math" panose="02040503050406030204" pitchFamily="18" charset="0"/>
                        </a:rPr>
                        <m:t>𝑑𝑒𝑚𝑎𝑛𝑑𝑠</m:t>
                      </m:r>
                    </m:oMath>
                  </m:oMathPara>
                </a14:m>
                <a:endParaRPr lang="en-US" sz="2000" dirty="0"/>
              </a:p>
            </p:txBody>
          </p:sp>
        </mc:Choice>
        <mc:Fallback xmlns="">
          <p:sp>
            <p:nvSpPr>
              <p:cNvPr id="4" name="TextBox 3">
                <a:extLst>
                  <a:ext uri="{FF2B5EF4-FFF2-40B4-BE49-F238E27FC236}">
                    <a16:creationId xmlns:a16="http://schemas.microsoft.com/office/drawing/2014/main" id="{52DDB0A0-0C50-5347-B8FE-35378E4CF0E7}"/>
                  </a:ext>
                </a:extLst>
              </p:cNvPr>
              <p:cNvSpPr txBox="1">
                <a:spLocks noRot="1" noChangeAspect="1" noMove="1" noResize="1" noEditPoints="1" noAdjustHandles="1" noChangeArrowheads="1" noChangeShapeType="1" noTextEdit="1"/>
              </p:cNvSpPr>
              <p:nvPr/>
            </p:nvSpPr>
            <p:spPr>
              <a:xfrm>
                <a:off x="608695" y="3126643"/>
                <a:ext cx="7588679" cy="745269"/>
              </a:xfrm>
              <a:prstGeom prst="rect">
                <a:avLst/>
              </a:prstGeom>
              <a:blipFill>
                <a:blip r:embed="rId4"/>
                <a:stretch>
                  <a:fillRect l="-167" t="-138710" b="-191935"/>
                </a:stretch>
              </a:blipFill>
              <a:ln w="25400">
                <a:solidFill>
                  <a:srgbClr val="FF0000"/>
                </a:solid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1F872D27-8D86-3341-AF6C-EF8CB6EC8DE9}"/>
              </a:ext>
            </a:extLst>
          </p:cNvPr>
          <p:cNvSpPr/>
          <p:nvPr/>
        </p:nvSpPr>
        <p:spPr>
          <a:xfrm>
            <a:off x="262468" y="5119042"/>
            <a:ext cx="1322157" cy="461665"/>
          </a:xfrm>
          <a:prstGeom prst="rect">
            <a:avLst/>
          </a:prstGeom>
        </p:spPr>
        <p:txBody>
          <a:bodyPr wrap="none">
            <a:spAutoFit/>
          </a:bodyPr>
          <a:lstStyle/>
          <a:p>
            <a:r>
              <a:rPr lang="en-US" dirty="0">
                <a:latin typeface="CMSS10"/>
              </a:rPr>
              <a:t>Example:</a:t>
            </a:r>
            <a:endParaRPr lang="en-US" dirty="0"/>
          </a:p>
        </p:txBody>
      </p:sp>
    </p:spTree>
    <p:extLst>
      <p:ext uri="{BB962C8B-B14F-4D97-AF65-F5344CB8AC3E}">
        <p14:creationId xmlns:p14="http://schemas.microsoft.com/office/powerpoint/2010/main" val="1034209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79388" y="1508125"/>
            <a:ext cx="8599941" cy="1569660"/>
          </a:xfrm>
          <a:prstGeom prst="rect">
            <a:avLst/>
          </a:prstGeom>
        </p:spPr>
        <p:txBody>
          <a:bodyPr wrap="square">
            <a:spAutoFit/>
          </a:bodyPr>
          <a:lstStyle/>
          <a:p>
            <a:r>
              <a:rPr lang="en-US" dirty="0"/>
              <a:t>The </a:t>
            </a:r>
            <a:r>
              <a:rPr lang="en-US" b="1" dirty="0"/>
              <a:t>diversity factor (DF) </a:t>
            </a:r>
            <a:r>
              <a:rPr lang="en-US" dirty="0"/>
              <a:t>is the ratio of the maximum noncoincident demand of a group of customers to the maximum diversified demand of the group. This is given by the equation</a:t>
            </a:r>
          </a:p>
        </p:txBody>
      </p:sp>
      <p:pic>
        <p:nvPicPr>
          <p:cNvPr id="3" name="Picture 2">
            <a:extLst>
              <a:ext uri="{FF2B5EF4-FFF2-40B4-BE49-F238E27FC236}">
                <a16:creationId xmlns:a16="http://schemas.microsoft.com/office/drawing/2014/main" id="{9C529E5E-2867-6F4F-A577-CF2AD44B5A1B}"/>
              </a:ext>
            </a:extLst>
          </p:cNvPr>
          <p:cNvPicPr>
            <a:picLocks noChangeAspect="1"/>
          </p:cNvPicPr>
          <p:nvPr/>
        </p:nvPicPr>
        <p:blipFill>
          <a:blip r:embed="rId3"/>
          <a:stretch>
            <a:fillRect/>
          </a:stretch>
        </p:blipFill>
        <p:spPr>
          <a:xfrm>
            <a:off x="2343150" y="3242885"/>
            <a:ext cx="4457700" cy="749300"/>
          </a:xfrm>
          <a:prstGeom prst="rect">
            <a:avLst/>
          </a:prstGeom>
          <a:ln w="25400">
            <a:solidFill>
              <a:srgbClr val="FF0000"/>
            </a:solidFill>
          </a:ln>
        </p:spPr>
      </p:pic>
      <p:pic>
        <p:nvPicPr>
          <p:cNvPr id="4" name="Picture 3">
            <a:extLst>
              <a:ext uri="{FF2B5EF4-FFF2-40B4-BE49-F238E27FC236}">
                <a16:creationId xmlns:a16="http://schemas.microsoft.com/office/drawing/2014/main" id="{8B74FF3D-E06B-FA45-9E04-4148BA2E6D17}"/>
              </a:ext>
            </a:extLst>
          </p:cNvPr>
          <p:cNvPicPr>
            <a:picLocks noChangeAspect="1"/>
          </p:cNvPicPr>
          <p:nvPr/>
        </p:nvPicPr>
        <p:blipFill>
          <a:blip r:embed="rId4"/>
          <a:stretch>
            <a:fillRect/>
          </a:stretch>
        </p:blipFill>
        <p:spPr>
          <a:xfrm>
            <a:off x="1485900" y="6105939"/>
            <a:ext cx="6172200" cy="635000"/>
          </a:xfrm>
          <a:prstGeom prst="rect">
            <a:avLst/>
          </a:prstGeom>
        </p:spPr>
      </p:pic>
      <p:sp>
        <p:nvSpPr>
          <p:cNvPr id="9" name="Rectangle 8">
            <a:extLst>
              <a:ext uri="{FF2B5EF4-FFF2-40B4-BE49-F238E27FC236}">
                <a16:creationId xmlns:a16="http://schemas.microsoft.com/office/drawing/2014/main" id="{A43191BC-95DF-924F-B770-BEEDDDD9738B}"/>
              </a:ext>
            </a:extLst>
          </p:cNvPr>
          <p:cNvSpPr/>
          <p:nvPr/>
        </p:nvSpPr>
        <p:spPr>
          <a:xfrm>
            <a:off x="163743" y="5634335"/>
            <a:ext cx="1322157" cy="461665"/>
          </a:xfrm>
          <a:prstGeom prst="rect">
            <a:avLst/>
          </a:prstGeom>
        </p:spPr>
        <p:txBody>
          <a:bodyPr wrap="none">
            <a:spAutoFit/>
          </a:bodyPr>
          <a:lstStyle/>
          <a:p>
            <a:r>
              <a:rPr lang="en-US" dirty="0">
                <a:latin typeface="CMSS10"/>
              </a:rPr>
              <a:t>Example:</a:t>
            </a:r>
            <a:endParaRPr lang="en-US" dirty="0"/>
          </a:p>
        </p:txBody>
      </p:sp>
    </p:spTree>
    <p:extLst>
      <p:ext uri="{BB962C8B-B14F-4D97-AF65-F5344CB8AC3E}">
        <p14:creationId xmlns:p14="http://schemas.microsoft.com/office/powerpoint/2010/main" val="3178573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79388" y="1508125"/>
            <a:ext cx="8599941" cy="1938992"/>
          </a:xfrm>
          <a:prstGeom prst="rect">
            <a:avLst/>
          </a:prstGeom>
        </p:spPr>
        <p:txBody>
          <a:bodyPr wrap="square">
            <a:spAutoFit/>
          </a:bodyPr>
          <a:lstStyle/>
          <a:p>
            <a:r>
              <a:rPr lang="en-US" dirty="0"/>
              <a:t>The idea behind the DF is that when the maximum demands of the customers are known, then the maximum diversified demand of a group of customers can be computed. There will be a different value of the DF for different numbers of customers.</a:t>
            </a:r>
          </a:p>
        </p:txBody>
      </p:sp>
    </p:spTree>
    <p:extLst>
      <p:ext uri="{BB962C8B-B14F-4D97-AF65-F5344CB8AC3E}">
        <p14:creationId xmlns:p14="http://schemas.microsoft.com/office/powerpoint/2010/main" val="11837534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29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579748" y="5461018"/>
            <a:ext cx="1430776" cy="307777"/>
          </a:xfrm>
          <a:prstGeom prst="rect">
            <a:avLst/>
          </a:prstGeom>
        </p:spPr>
        <p:txBody>
          <a:bodyPr wrap="none">
            <a:spAutoFit/>
          </a:bodyPr>
          <a:lstStyle/>
          <a:p>
            <a:r>
              <a:rPr lang="en-US" sz="1400" b="1" dirty="0">
                <a:solidFill>
                  <a:srgbClr val="3333B3"/>
                </a:solidFill>
                <a:latin typeface="CMSS10"/>
              </a:rPr>
              <a:t> </a:t>
            </a:r>
            <a:r>
              <a:rPr lang="en-US" sz="1400" b="1" dirty="0">
                <a:solidFill>
                  <a:srgbClr val="000000"/>
                </a:solidFill>
                <a:latin typeface="CMSS10"/>
              </a:rPr>
              <a:t>Diversity factors</a:t>
            </a:r>
            <a:endParaRPr lang="en-US" sz="1400" b="1" dirty="0"/>
          </a:p>
        </p:txBody>
      </p:sp>
      <p:pic>
        <p:nvPicPr>
          <p:cNvPr id="5" name="Picture 4">
            <a:extLst>
              <a:ext uri="{FF2B5EF4-FFF2-40B4-BE49-F238E27FC236}">
                <a16:creationId xmlns:a16="http://schemas.microsoft.com/office/drawing/2014/main" id="{E5D6F39E-8262-4A4F-80CB-D1C9E891593D}"/>
              </a:ext>
            </a:extLst>
          </p:cNvPr>
          <p:cNvPicPr>
            <a:picLocks noChangeAspect="1"/>
          </p:cNvPicPr>
          <p:nvPr/>
        </p:nvPicPr>
        <p:blipFill>
          <a:blip r:embed="rId3"/>
          <a:stretch>
            <a:fillRect/>
          </a:stretch>
        </p:blipFill>
        <p:spPr>
          <a:xfrm>
            <a:off x="118122" y="1713414"/>
            <a:ext cx="8763941" cy="3719509"/>
          </a:xfrm>
          <a:prstGeom prst="rect">
            <a:avLst/>
          </a:prstGeom>
        </p:spPr>
      </p:pic>
    </p:spTree>
    <p:extLst>
      <p:ext uri="{BB962C8B-B14F-4D97-AF65-F5344CB8AC3E}">
        <p14:creationId xmlns:p14="http://schemas.microsoft.com/office/powerpoint/2010/main" val="406904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179388" y="1013506"/>
            <a:ext cx="8702675" cy="4079875"/>
          </a:xfrm>
        </p:spPr>
        <p:txBody>
          <a:bodyPr/>
          <a:lstStyle/>
          <a:p>
            <a:pPr eaLnBrk="1" hangingPunct="1">
              <a:spcBef>
                <a:spcPct val="0"/>
              </a:spcBef>
              <a:defRPr/>
            </a:pPr>
            <a:r>
              <a:rPr lang="en-US" altLang="en-US" sz="2800" b="1" dirty="0">
                <a:latin typeface="Arial" charset="0"/>
                <a:cs typeface="Arial" charset="0"/>
              </a:rPr>
              <a:t>Learning Objectives:</a:t>
            </a:r>
          </a:p>
          <a:p>
            <a:pPr lvl="1" eaLnBrk="1" hangingPunct="1">
              <a:spcBef>
                <a:spcPct val="0"/>
              </a:spcBef>
              <a:spcAft>
                <a:spcPts val="600"/>
              </a:spcAft>
              <a:defRPr/>
            </a:pPr>
            <a:r>
              <a:rPr lang="en-US" altLang="en-US" sz="2000" dirty="0">
                <a:latin typeface="Arial" charset="0"/>
                <a:cs typeface="Arial" charset="0"/>
              </a:rPr>
              <a:t>Calculate energy demand, average power, and load factor for an individual customer </a:t>
            </a:r>
          </a:p>
          <a:p>
            <a:pPr lvl="1" eaLnBrk="1" hangingPunct="1">
              <a:spcBef>
                <a:spcPct val="0"/>
              </a:spcBef>
              <a:spcAft>
                <a:spcPts val="600"/>
              </a:spcAft>
              <a:defRPr/>
            </a:pPr>
            <a:r>
              <a:rPr lang="en-US" altLang="en-US" sz="2000" dirty="0">
                <a:latin typeface="Arial" charset="0"/>
                <a:cs typeface="Arial" charset="0"/>
              </a:rPr>
              <a:t>Perform circuit analysis using a distribution transformer</a:t>
            </a:r>
          </a:p>
          <a:p>
            <a:pPr lvl="1" eaLnBrk="1" hangingPunct="1">
              <a:spcBef>
                <a:spcPct val="0"/>
              </a:spcBef>
              <a:spcAft>
                <a:spcPts val="600"/>
              </a:spcAft>
              <a:defRPr/>
            </a:pPr>
            <a:r>
              <a:rPr lang="en-US" altLang="en-US" sz="2000" dirty="0">
                <a:latin typeface="Arial" charset="0"/>
                <a:cs typeface="Arial" charset="0"/>
              </a:rPr>
              <a:t>Calculate the load duration curve for a given distribution transformer</a:t>
            </a:r>
          </a:p>
          <a:p>
            <a:pPr lvl="1" eaLnBrk="1" hangingPunct="1">
              <a:spcBef>
                <a:spcPct val="0"/>
              </a:spcBef>
              <a:spcAft>
                <a:spcPts val="600"/>
              </a:spcAft>
              <a:defRPr/>
            </a:pPr>
            <a:r>
              <a:rPr lang="en-US" altLang="en-US" sz="2000" dirty="0">
                <a:latin typeface="Arial" charset="0"/>
                <a:cs typeface="Arial" charset="0"/>
              </a:rPr>
              <a:t>Calculate the utilization factor for a distribution transformer</a:t>
            </a:r>
          </a:p>
          <a:p>
            <a:pPr lvl="1" eaLnBrk="1" hangingPunct="1">
              <a:spcBef>
                <a:spcPct val="0"/>
              </a:spcBef>
              <a:spcAft>
                <a:spcPts val="600"/>
              </a:spcAft>
              <a:defRPr/>
            </a:pPr>
            <a:r>
              <a:rPr lang="en-US" altLang="en-US" sz="2000" dirty="0">
                <a:latin typeface="Arial" charset="0"/>
                <a:cs typeface="Arial" charset="0"/>
              </a:rPr>
              <a:t>Define a distribution feeder and its associated terminology</a:t>
            </a:r>
          </a:p>
          <a:p>
            <a:pPr lvl="1" eaLnBrk="1" hangingPunct="1">
              <a:spcBef>
                <a:spcPct val="0"/>
              </a:spcBef>
              <a:spcAft>
                <a:spcPts val="600"/>
              </a:spcAft>
              <a:defRPr/>
            </a:pPr>
            <a:r>
              <a:rPr lang="en-US" altLang="en-US" sz="2000" dirty="0">
                <a:latin typeface="Arial" charset="0"/>
                <a:cs typeface="Arial" charset="0"/>
              </a:rPr>
              <a:t>Calculate voltage drop along a distribution lateral using transformer loading</a:t>
            </a:r>
          </a:p>
          <a:p>
            <a:pPr lvl="1" eaLnBrk="1" hangingPunct="1">
              <a:spcBef>
                <a:spcPct val="0"/>
              </a:spcBef>
              <a:spcAft>
                <a:spcPts val="600"/>
              </a:spcAft>
              <a:defRPr/>
            </a:pPr>
            <a:endParaRPr lang="en-US" altLang="en-US" sz="2000" dirty="0">
              <a:latin typeface="Arial" charset="0"/>
              <a:cs typeface="Arial" charset="0"/>
            </a:endParaRPr>
          </a:p>
          <a:p>
            <a:pPr lvl="1" eaLnBrk="1" hangingPunct="1">
              <a:spcBef>
                <a:spcPct val="0"/>
              </a:spcBef>
              <a:spcAft>
                <a:spcPts val="600"/>
              </a:spcAft>
              <a:defRPr/>
            </a:pPr>
            <a:endParaRPr lang="en-US" altLang="en-US" sz="2000" dirty="0">
              <a:latin typeface="Arial" charset="0"/>
              <a:cs typeface="Arial" charset="0"/>
            </a:endParaRPr>
          </a:p>
          <a:p>
            <a:pPr lvl="1" eaLnBrk="1" hangingPunct="1">
              <a:spcBef>
                <a:spcPct val="0"/>
              </a:spcBef>
              <a:spcAft>
                <a:spcPts val="600"/>
              </a:spcAft>
              <a:defRPr/>
            </a:pPr>
            <a:endParaRPr lang="en-US" altLang="en-US" sz="2000" dirty="0">
              <a:latin typeface="Arial" charset="0"/>
              <a:cs typeface="Arial" charset="0"/>
            </a:endParaRPr>
          </a:p>
          <a:p>
            <a:pPr lvl="1" eaLnBrk="1" hangingPunct="1">
              <a:spcBef>
                <a:spcPct val="0"/>
              </a:spcBef>
              <a:spcAft>
                <a:spcPts val="600"/>
              </a:spcAft>
              <a:defRPr/>
            </a:pPr>
            <a:endParaRPr lang="en-US" altLang="en-US" sz="2000" dirty="0">
              <a:latin typeface="Arial" charset="0"/>
              <a:cs typeface="Arial" charset="0"/>
            </a:endParaRPr>
          </a:p>
          <a:p>
            <a:pPr marL="457200" lvl="1" indent="0" eaLnBrk="1" hangingPunct="1">
              <a:spcBef>
                <a:spcPct val="0"/>
              </a:spcBef>
              <a:spcAft>
                <a:spcPts val="60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9459"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Learning Objectives</a:t>
            </a:r>
          </a:p>
        </p:txBody>
      </p:sp>
      <p:sp>
        <p:nvSpPr>
          <p:cNvPr id="19460"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AE758527-5DC8-43E1-B93C-9498DDCD4DFA}" type="slidenum">
              <a:rPr lang="en-US" altLang="en-US" sz="2400" smtClean="0">
                <a:solidFill>
                  <a:schemeClr val="tx1"/>
                </a:solidFill>
                <a:latin typeface="Arial" panose="020B0604020202020204" pitchFamily="34" charset="0"/>
              </a:rPr>
              <a:pPr algn="r">
                <a:spcBef>
                  <a:spcPct val="0"/>
                </a:spcBef>
                <a:spcAft>
                  <a:spcPct val="0"/>
                </a:spcAft>
                <a:buClrTx/>
                <a:buFontTx/>
                <a:buNone/>
              </a:pPr>
              <a:t>3</a:t>
            </a:fld>
            <a:endParaRPr lang="en-US" altLang="en-US" sz="2400">
              <a:solidFill>
                <a:schemeClr val="tx1"/>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4007514" y="5998370"/>
            <a:ext cx="1390702" cy="307777"/>
          </a:xfrm>
          <a:prstGeom prst="rect">
            <a:avLst/>
          </a:prstGeom>
        </p:spPr>
        <p:txBody>
          <a:bodyPr wrap="none">
            <a:spAutoFit/>
          </a:bodyPr>
          <a:lstStyle/>
          <a:p>
            <a:r>
              <a:rPr lang="en-US" sz="1400" b="1" dirty="0">
                <a:solidFill>
                  <a:srgbClr val="000000"/>
                </a:solidFill>
                <a:latin typeface="CMSS10"/>
              </a:rPr>
              <a:t>Diversity factors</a:t>
            </a:r>
            <a:endParaRPr lang="en-US" sz="1400" b="1" dirty="0"/>
          </a:p>
        </p:txBody>
      </p:sp>
      <p:pic>
        <p:nvPicPr>
          <p:cNvPr id="3" name="Picture 2">
            <a:extLst>
              <a:ext uri="{FF2B5EF4-FFF2-40B4-BE49-F238E27FC236}">
                <a16:creationId xmlns:a16="http://schemas.microsoft.com/office/drawing/2014/main" id="{0348A0FB-06F7-D641-AA57-027544163B94}"/>
              </a:ext>
            </a:extLst>
          </p:cNvPr>
          <p:cNvPicPr>
            <a:picLocks noChangeAspect="1"/>
          </p:cNvPicPr>
          <p:nvPr/>
        </p:nvPicPr>
        <p:blipFill>
          <a:blip r:embed="rId3"/>
          <a:stretch>
            <a:fillRect/>
          </a:stretch>
        </p:blipFill>
        <p:spPr>
          <a:xfrm>
            <a:off x="917713" y="1740728"/>
            <a:ext cx="7570304" cy="4182867"/>
          </a:xfrm>
          <a:prstGeom prst="rect">
            <a:avLst/>
          </a:prstGeom>
        </p:spPr>
      </p:pic>
    </p:spTree>
    <p:extLst>
      <p:ext uri="{BB962C8B-B14F-4D97-AF65-F5344CB8AC3E}">
        <p14:creationId xmlns:p14="http://schemas.microsoft.com/office/powerpoint/2010/main" val="1816932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39484" y="1562705"/>
            <a:ext cx="8665029" cy="1938992"/>
          </a:xfrm>
          <a:prstGeom prst="rect">
            <a:avLst/>
          </a:prstGeom>
        </p:spPr>
        <p:txBody>
          <a:bodyPr wrap="square">
            <a:spAutoFit/>
          </a:bodyPr>
          <a:lstStyle/>
          <a:p>
            <a:r>
              <a:rPr lang="en-US" dirty="0">
                <a:latin typeface="CMSS10"/>
              </a:rPr>
              <a:t>The </a:t>
            </a:r>
            <a:r>
              <a:rPr lang="en-US" b="1" dirty="0">
                <a:latin typeface="CMSSBX10"/>
              </a:rPr>
              <a:t>demand factor</a:t>
            </a:r>
            <a:r>
              <a:rPr lang="en-US" dirty="0">
                <a:latin typeface="CMSSBX10"/>
              </a:rPr>
              <a:t> </a:t>
            </a:r>
            <a:r>
              <a:rPr lang="en-US" dirty="0">
                <a:latin typeface="CMSS10"/>
              </a:rPr>
              <a:t>can be defined for an individual customer. In order to determine the demand factor, the total connected load of the customer needs to be known. The total connected load will be the sum of the ratings of all of the electrical devices at the customer's location:</a:t>
            </a:r>
            <a:endParaRPr lang="en-US" dirty="0"/>
          </a:p>
        </p:txBody>
      </p:sp>
      <p:sp>
        <p:nvSpPr>
          <p:cNvPr id="5" name="Rectangle 4"/>
          <p:cNvSpPr/>
          <p:nvPr/>
        </p:nvSpPr>
        <p:spPr>
          <a:xfrm>
            <a:off x="239484" y="4895671"/>
            <a:ext cx="8593592" cy="1569660"/>
          </a:xfrm>
          <a:prstGeom prst="rect">
            <a:avLst/>
          </a:prstGeom>
        </p:spPr>
        <p:txBody>
          <a:bodyPr wrap="square">
            <a:spAutoFit/>
          </a:bodyPr>
          <a:lstStyle/>
          <a:p>
            <a:r>
              <a:rPr lang="en-US" dirty="0">
                <a:latin typeface="CMSS10"/>
              </a:rPr>
              <a:t>The demand factor gives an indication of the percentage of electrical devices that are on when the maximum demand occurs.</a:t>
            </a:r>
          </a:p>
          <a:p>
            <a:endParaRPr lang="en-US" dirty="0">
              <a:latin typeface="CMSS10"/>
            </a:endParaRPr>
          </a:p>
          <a:p>
            <a:r>
              <a:rPr lang="en-US" dirty="0">
                <a:latin typeface="CMSS10"/>
              </a:rPr>
              <a:t>Example:</a:t>
            </a:r>
            <a:endParaRPr lang="en-US" dirty="0"/>
          </a:p>
        </p:txBody>
      </p:sp>
      <p:pic>
        <p:nvPicPr>
          <p:cNvPr id="2" name="Picture 1">
            <a:extLst>
              <a:ext uri="{FF2B5EF4-FFF2-40B4-BE49-F238E27FC236}">
                <a16:creationId xmlns:a16="http://schemas.microsoft.com/office/drawing/2014/main" id="{864E1EAF-89BF-3C4A-98D7-62FD0311A4D7}"/>
              </a:ext>
            </a:extLst>
          </p:cNvPr>
          <p:cNvPicPr>
            <a:picLocks noChangeAspect="1"/>
          </p:cNvPicPr>
          <p:nvPr/>
        </p:nvPicPr>
        <p:blipFill>
          <a:blip r:embed="rId3"/>
          <a:stretch>
            <a:fillRect/>
          </a:stretch>
        </p:blipFill>
        <p:spPr>
          <a:xfrm>
            <a:off x="2703995" y="3759110"/>
            <a:ext cx="3378200" cy="749300"/>
          </a:xfrm>
          <a:prstGeom prst="rect">
            <a:avLst/>
          </a:prstGeom>
          <a:ln w="25400">
            <a:solidFill>
              <a:srgbClr val="FF0000"/>
            </a:solidFill>
          </a:ln>
        </p:spPr>
      </p:pic>
      <p:pic>
        <p:nvPicPr>
          <p:cNvPr id="4" name="Picture 3">
            <a:extLst>
              <a:ext uri="{FF2B5EF4-FFF2-40B4-BE49-F238E27FC236}">
                <a16:creationId xmlns:a16="http://schemas.microsoft.com/office/drawing/2014/main" id="{ADBFD246-1173-3140-A106-ACC70B078FD2}"/>
              </a:ext>
            </a:extLst>
          </p:cNvPr>
          <p:cNvPicPr>
            <a:picLocks noChangeAspect="1"/>
          </p:cNvPicPr>
          <p:nvPr/>
        </p:nvPicPr>
        <p:blipFill>
          <a:blip r:embed="rId4"/>
          <a:stretch>
            <a:fillRect/>
          </a:stretch>
        </p:blipFill>
        <p:spPr>
          <a:xfrm>
            <a:off x="2051048" y="5902384"/>
            <a:ext cx="5041900" cy="711200"/>
          </a:xfrm>
          <a:prstGeom prst="rect">
            <a:avLst/>
          </a:prstGeom>
        </p:spPr>
      </p:pic>
    </p:spTree>
    <p:extLst>
      <p:ext uri="{BB962C8B-B14F-4D97-AF65-F5344CB8AC3E}">
        <p14:creationId xmlns:p14="http://schemas.microsoft.com/office/powerpoint/2010/main" val="2565757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39484" y="1562705"/>
            <a:ext cx="8665029" cy="830997"/>
          </a:xfrm>
          <a:prstGeom prst="rect">
            <a:avLst/>
          </a:prstGeom>
        </p:spPr>
        <p:txBody>
          <a:bodyPr wrap="square">
            <a:spAutoFit/>
          </a:bodyPr>
          <a:lstStyle/>
          <a:p>
            <a:r>
              <a:rPr lang="en-US" dirty="0"/>
              <a:t>The </a:t>
            </a:r>
            <a:r>
              <a:rPr lang="en-US" b="1" dirty="0"/>
              <a:t>utilization</a:t>
            </a:r>
            <a:r>
              <a:rPr lang="en-US" dirty="0"/>
              <a:t> factor gives an indication of how well the capacity of an electrical device is being utilized:</a:t>
            </a:r>
          </a:p>
        </p:txBody>
      </p:sp>
      <p:pic>
        <p:nvPicPr>
          <p:cNvPr id="2" name="Picture 1">
            <a:extLst>
              <a:ext uri="{FF2B5EF4-FFF2-40B4-BE49-F238E27FC236}">
                <a16:creationId xmlns:a16="http://schemas.microsoft.com/office/drawing/2014/main" id="{38B551C8-4FA9-1743-BA38-17DD63C8C132}"/>
              </a:ext>
            </a:extLst>
          </p:cNvPr>
          <p:cNvPicPr>
            <a:picLocks noChangeAspect="1"/>
          </p:cNvPicPr>
          <p:nvPr/>
        </p:nvPicPr>
        <p:blipFill>
          <a:blip r:embed="rId3"/>
          <a:stretch>
            <a:fillRect/>
          </a:stretch>
        </p:blipFill>
        <p:spPr>
          <a:xfrm>
            <a:off x="2498725" y="2830650"/>
            <a:ext cx="3784600" cy="749300"/>
          </a:xfrm>
          <a:prstGeom prst="rect">
            <a:avLst/>
          </a:prstGeom>
          <a:noFill/>
          <a:ln w="25400">
            <a:solidFill>
              <a:srgbClr val="FF0000"/>
            </a:solidFill>
          </a:ln>
        </p:spPr>
      </p:pic>
      <p:sp>
        <p:nvSpPr>
          <p:cNvPr id="4" name="Rectangle 3">
            <a:extLst>
              <a:ext uri="{FF2B5EF4-FFF2-40B4-BE49-F238E27FC236}">
                <a16:creationId xmlns:a16="http://schemas.microsoft.com/office/drawing/2014/main" id="{1B73185B-17E8-5443-B427-BBD2D6E37452}"/>
              </a:ext>
            </a:extLst>
          </p:cNvPr>
          <p:cNvSpPr/>
          <p:nvPr/>
        </p:nvSpPr>
        <p:spPr>
          <a:xfrm>
            <a:off x="239484" y="5215235"/>
            <a:ext cx="1468672" cy="461665"/>
          </a:xfrm>
          <a:prstGeom prst="rect">
            <a:avLst/>
          </a:prstGeom>
        </p:spPr>
        <p:txBody>
          <a:bodyPr wrap="none">
            <a:spAutoFit/>
          </a:bodyPr>
          <a:lstStyle/>
          <a:p>
            <a:r>
              <a:rPr lang="en-US" dirty="0"/>
              <a:t>Example:</a:t>
            </a:r>
          </a:p>
        </p:txBody>
      </p:sp>
      <p:pic>
        <p:nvPicPr>
          <p:cNvPr id="5" name="Picture 4">
            <a:extLst>
              <a:ext uri="{FF2B5EF4-FFF2-40B4-BE49-F238E27FC236}">
                <a16:creationId xmlns:a16="http://schemas.microsoft.com/office/drawing/2014/main" id="{C8228B8B-54C3-E64F-BA01-E6D16796CED7}"/>
              </a:ext>
            </a:extLst>
          </p:cNvPr>
          <p:cNvPicPr>
            <a:picLocks noChangeAspect="1"/>
          </p:cNvPicPr>
          <p:nvPr/>
        </p:nvPicPr>
        <p:blipFill>
          <a:blip r:embed="rId4"/>
          <a:stretch>
            <a:fillRect/>
          </a:stretch>
        </p:blipFill>
        <p:spPr>
          <a:xfrm>
            <a:off x="1866898" y="5676900"/>
            <a:ext cx="5410200" cy="838200"/>
          </a:xfrm>
          <a:prstGeom prst="rect">
            <a:avLst/>
          </a:prstGeom>
        </p:spPr>
      </p:pic>
    </p:spTree>
    <p:extLst>
      <p:ext uri="{BB962C8B-B14F-4D97-AF65-F5344CB8AC3E}">
        <p14:creationId xmlns:p14="http://schemas.microsoft.com/office/powerpoint/2010/main" val="3957029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39484" y="1562705"/>
            <a:ext cx="8665029" cy="1200329"/>
          </a:xfrm>
          <a:prstGeom prst="rect">
            <a:avLst/>
          </a:prstGeom>
        </p:spPr>
        <p:txBody>
          <a:bodyPr wrap="square">
            <a:spAutoFit/>
          </a:bodyPr>
          <a:lstStyle/>
          <a:p>
            <a:r>
              <a:rPr lang="en-US" b="1" dirty="0"/>
              <a:t>Load diversity </a:t>
            </a:r>
            <a:r>
              <a:rPr lang="en-US" dirty="0"/>
              <a:t>is defined as the difference between the noncoincident maximum demand and the maximum diversified demand.</a:t>
            </a:r>
          </a:p>
        </p:txBody>
      </p:sp>
      <p:sp>
        <p:nvSpPr>
          <p:cNvPr id="8" name="Rectangle 7">
            <a:extLst>
              <a:ext uri="{FF2B5EF4-FFF2-40B4-BE49-F238E27FC236}">
                <a16:creationId xmlns:a16="http://schemas.microsoft.com/office/drawing/2014/main" id="{B7A403D0-9087-7941-819F-19581F802581}"/>
              </a:ext>
            </a:extLst>
          </p:cNvPr>
          <p:cNvSpPr/>
          <p:nvPr/>
        </p:nvSpPr>
        <p:spPr>
          <a:xfrm>
            <a:off x="239484" y="5596235"/>
            <a:ext cx="1468672" cy="461665"/>
          </a:xfrm>
          <a:prstGeom prst="rect">
            <a:avLst/>
          </a:prstGeom>
        </p:spPr>
        <p:txBody>
          <a:bodyPr wrap="none">
            <a:spAutoFit/>
          </a:bodyPr>
          <a:lstStyle/>
          <a:p>
            <a:r>
              <a:rPr lang="en-US" dirty="0"/>
              <a:t>Example: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F8D6CB2-01BB-E54B-B11D-E62CAC9F2022}"/>
                  </a:ext>
                </a:extLst>
              </p:cNvPr>
              <p:cNvSpPr txBox="1"/>
              <p:nvPr/>
            </p:nvSpPr>
            <p:spPr>
              <a:xfrm>
                <a:off x="179388" y="3346519"/>
                <a:ext cx="8873236" cy="246221"/>
              </a:xfrm>
              <a:prstGeom prst="rect">
                <a:avLst/>
              </a:prstGeom>
              <a:noFill/>
              <a:ln w="25400">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𝐿𝑜𝑎𝑑</m:t>
                      </m:r>
                      <m:r>
                        <a:rPr lang="en-US" sz="1600" b="0" i="1" smtClean="0">
                          <a:latin typeface="Cambria Math" panose="02040503050406030204" pitchFamily="18" charset="0"/>
                        </a:rPr>
                        <m:t> </m:t>
                      </m:r>
                      <m:r>
                        <a:rPr lang="en-US" sz="1600" b="0" i="1" smtClean="0">
                          <a:latin typeface="Cambria Math" panose="02040503050406030204" pitchFamily="18" charset="0"/>
                        </a:rPr>
                        <m:t>𝐷𝑖𝑣𝑒𝑟𝑠𝑖𝑡𝑦</m:t>
                      </m:r>
                      <m:r>
                        <a:rPr lang="en-US" sz="1600" b="0" i="1" smtClean="0">
                          <a:latin typeface="Cambria Math" panose="02040503050406030204" pitchFamily="18" charset="0"/>
                        </a:rPr>
                        <m:t> =</m:t>
                      </m:r>
                      <m:r>
                        <a:rPr lang="en-US" sz="1600" b="0" i="1" smtClean="0">
                          <a:latin typeface="Cambria Math" panose="02040503050406030204" pitchFamily="18" charset="0"/>
                        </a:rPr>
                        <m:t>𝑘𝑊</m:t>
                      </m:r>
                      <m:r>
                        <a:rPr lang="en-US" sz="1600" b="0" i="1" smtClean="0">
                          <a:latin typeface="Cambria Math" panose="02040503050406030204" pitchFamily="18" charset="0"/>
                        </a:rPr>
                        <m:t> </m:t>
                      </m:r>
                      <m:r>
                        <a:rPr lang="en-US" sz="1600" b="0" i="1" smtClean="0">
                          <a:latin typeface="Cambria Math" panose="02040503050406030204" pitchFamily="18" charset="0"/>
                        </a:rPr>
                        <m:t>𝑚𝑎𝑥𝑖𝑚𝑢𝑛</m:t>
                      </m:r>
                      <m:r>
                        <a:rPr lang="en-US" sz="1600" b="0" i="1" smtClean="0">
                          <a:latin typeface="Cambria Math" panose="02040503050406030204" pitchFamily="18" charset="0"/>
                        </a:rPr>
                        <m:t> </m:t>
                      </m:r>
                      <m:r>
                        <a:rPr lang="en-US" sz="1600" b="0" i="1" smtClean="0">
                          <a:latin typeface="Cambria Math" panose="02040503050406030204" pitchFamily="18" charset="0"/>
                        </a:rPr>
                        <m:t>𝑛𝑜𝑛𝑐𝑜𝑖𝑛𝑐𝑖𝑑𝑒𝑛𝑡</m:t>
                      </m:r>
                      <m:r>
                        <a:rPr lang="en-US" sz="1600" b="0" i="1" smtClean="0">
                          <a:latin typeface="Cambria Math" panose="02040503050406030204" pitchFamily="18" charset="0"/>
                        </a:rPr>
                        <m:t> </m:t>
                      </m:r>
                      <m:r>
                        <a:rPr lang="en-US" sz="1600" b="0" i="1" smtClean="0">
                          <a:latin typeface="Cambria Math" panose="02040503050406030204" pitchFamily="18" charset="0"/>
                        </a:rPr>
                        <m:t>𝑑𝑒𝑚𝑎𝑛𝑑</m:t>
                      </m:r>
                      <m:r>
                        <a:rPr lang="en-US" sz="1600" b="0" i="1" smtClean="0">
                          <a:latin typeface="Cambria Math" panose="02040503050406030204" pitchFamily="18" charset="0"/>
                        </a:rPr>
                        <m:t> −</m:t>
                      </m:r>
                      <m:r>
                        <a:rPr lang="en-US" sz="1600" b="0" i="1" smtClean="0">
                          <a:latin typeface="Cambria Math" panose="02040503050406030204" pitchFamily="18" charset="0"/>
                        </a:rPr>
                        <m:t>𝑘𝑊</m:t>
                      </m:r>
                      <m:r>
                        <a:rPr lang="en-US" sz="1600" b="0" i="1" smtClean="0">
                          <a:latin typeface="Cambria Math" panose="02040503050406030204" pitchFamily="18" charset="0"/>
                        </a:rPr>
                        <m:t> </m:t>
                      </m:r>
                      <m:r>
                        <a:rPr lang="en-US" sz="1600" b="0" i="1" smtClean="0">
                          <a:latin typeface="Cambria Math" panose="02040503050406030204" pitchFamily="18" charset="0"/>
                        </a:rPr>
                        <m:t>𝑚𝑎𝑥𝑖𝑚𝑢𝑚</m:t>
                      </m:r>
                      <m:r>
                        <a:rPr lang="en-US" sz="1600" b="0" i="1" smtClean="0">
                          <a:latin typeface="Cambria Math" panose="02040503050406030204" pitchFamily="18" charset="0"/>
                        </a:rPr>
                        <m:t> </m:t>
                      </m:r>
                      <m:r>
                        <a:rPr lang="en-US" sz="1600" b="0" i="1" smtClean="0">
                          <a:latin typeface="Cambria Math" panose="02040503050406030204" pitchFamily="18" charset="0"/>
                        </a:rPr>
                        <m:t>𝑑𝑖𝑣𝑒𝑟𝑖𝑠𝑖𝑓𝑖𝑒𝑑</m:t>
                      </m:r>
                      <m:r>
                        <a:rPr lang="en-US" sz="1600" b="0" i="1" smtClean="0">
                          <a:latin typeface="Cambria Math" panose="02040503050406030204" pitchFamily="18" charset="0"/>
                        </a:rPr>
                        <m:t> </m:t>
                      </m:r>
                      <m:r>
                        <a:rPr lang="en-US" sz="1600" b="0" i="1" smtClean="0">
                          <a:latin typeface="Cambria Math" panose="02040503050406030204" pitchFamily="18" charset="0"/>
                        </a:rPr>
                        <m:t>𝑑𝑒𝑚𝑎𝑛𝑑</m:t>
                      </m:r>
                    </m:oMath>
                  </m:oMathPara>
                </a14:m>
                <a:endParaRPr lang="en-US" sz="1600" dirty="0"/>
              </a:p>
            </p:txBody>
          </p:sp>
        </mc:Choice>
        <mc:Fallback xmlns="">
          <p:sp>
            <p:nvSpPr>
              <p:cNvPr id="9" name="TextBox 8">
                <a:extLst>
                  <a:ext uri="{FF2B5EF4-FFF2-40B4-BE49-F238E27FC236}">
                    <a16:creationId xmlns:a16="http://schemas.microsoft.com/office/drawing/2014/main" id="{5F8D6CB2-01BB-E54B-B11D-E62CAC9F2022}"/>
                  </a:ext>
                </a:extLst>
              </p:cNvPr>
              <p:cNvSpPr txBox="1">
                <a:spLocks noRot="1" noChangeAspect="1" noMove="1" noResize="1" noEditPoints="1" noAdjustHandles="1" noChangeArrowheads="1" noChangeShapeType="1" noTextEdit="1"/>
              </p:cNvSpPr>
              <p:nvPr/>
            </p:nvSpPr>
            <p:spPr>
              <a:xfrm>
                <a:off x="179388" y="3346519"/>
                <a:ext cx="8873236" cy="246221"/>
              </a:xfrm>
              <a:prstGeom prst="rect">
                <a:avLst/>
              </a:prstGeom>
              <a:blipFill>
                <a:blip r:embed="rId3"/>
                <a:stretch>
                  <a:fillRect b="-33333"/>
                </a:stretch>
              </a:blipFill>
              <a:ln w="25400">
                <a:solidFill>
                  <a:srgbClr val="FF0000"/>
                </a:solidFill>
              </a:ln>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2646237" y="6242957"/>
            <a:ext cx="4023562" cy="418262"/>
          </a:xfrm>
          <a:prstGeom prst="rect">
            <a:avLst/>
          </a:prstGeom>
        </p:spPr>
      </p:pic>
    </p:spTree>
    <p:extLst>
      <p:ext uri="{BB962C8B-B14F-4D97-AF65-F5344CB8AC3E}">
        <p14:creationId xmlns:p14="http://schemas.microsoft.com/office/powerpoint/2010/main" val="2053368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17034" y="1276666"/>
            <a:ext cx="8665029" cy="830997"/>
          </a:xfrm>
          <a:prstGeom prst="rect">
            <a:avLst/>
          </a:prstGeom>
        </p:spPr>
        <p:txBody>
          <a:bodyPr wrap="square">
            <a:spAutoFit/>
          </a:bodyPr>
          <a:lstStyle/>
          <a:p>
            <a:r>
              <a:rPr lang="en-US" b="1" dirty="0"/>
              <a:t>Question: </a:t>
            </a:r>
            <a:r>
              <a:rPr lang="en-US" dirty="0"/>
              <a:t>Using the following load duration curve, what percentage of the time is the transformer loaded over 10 kW?</a:t>
            </a:r>
          </a:p>
        </p:txBody>
      </p:sp>
      <p:pic>
        <p:nvPicPr>
          <p:cNvPr id="4" name="Picture 3">
            <a:extLst>
              <a:ext uri="{FF2B5EF4-FFF2-40B4-BE49-F238E27FC236}">
                <a16:creationId xmlns:a16="http://schemas.microsoft.com/office/drawing/2014/main" id="{E5F4810B-96CA-DE40-AFF3-BF7F14059D48}"/>
              </a:ext>
            </a:extLst>
          </p:cNvPr>
          <p:cNvPicPr>
            <a:picLocks noChangeAspect="1"/>
          </p:cNvPicPr>
          <p:nvPr/>
        </p:nvPicPr>
        <p:blipFill>
          <a:blip r:embed="rId3"/>
          <a:stretch>
            <a:fillRect/>
          </a:stretch>
        </p:blipFill>
        <p:spPr>
          <a:xfrm>
            <a:off x="1501050" y="2568835"/>
            <a:ext cx="6321287" cy="3370792"/>
          </a:xfrm>
          <a:prstGeom prst="rect">
            <a:avLst/>
          </a:prstGeom>
        </p:spPr>
      </p:pic>
    </p:spTree>
    <p:extLst>
      <p:ext uri="{BB962C8B-B14F-4D97-AF65-F5344CB8AC3E}">
        <p14:creationId xmlns:p14="http://schemas.microsoft.com/office/powerpoint/2010/main" val="105116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Transformer Loading:</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17034" y="1276666"/>
            <a:ext cx="8665029" cy="830997"/>
          </a:xfrm>
          <a:prstGeom prst="rect">
            <a:avLst/>
          </a:prstGeom>
        </p:spPr>
        <p:txBody>
          <a:bodyPr wrap="square">
            <a:spAutoFit/>
          </a:bodyPr>
          <a:lstStyle/>
          <a:p>
            <a:r>
              <a:rPr lang="en-US" b="1" dirty="0"/>
              <a:t>Question: </a:t>
            </a:r>
            <a:r>
              <a:rPr lang="en-US" dirty="0"/>
              <a:t>Using the following load duration curve, what percentage of the time is the transformer loaded under 4 kW?</a:t>
            </a:r>
          </a:p>
        </p:txBody>
      </p:sp>
      <p:pic>
        <p:nvPicPr>
          <p:cNvPr id="4" name="Picture 3">
            <a:extLst>
              <a:ext uri="{FF2B5EF4-FFF2-40B4-BE49-F238E27FC236}">
                <a16:creationId xmlns:a16="http://schemas.microsoft.com/office/drawing/2014/main" id="{E5F4810B-96CA-DE40-AFF3-BF7F14059D48}"/>
              </a:ext>
            </a:extLst>
          </p:cNvPr>
          <p:cNvPicPr>
            <a:picLocks noChangeAspect="1"/>
          </p:cNvPicPr>
          <p:nvPr/>
        </p:nvPicPr>
        <p:blipFill>
          <a:blip r:embed="rId3"/>
          <a:stretch>
            <a:fillRect/>
          </a:stretch>
        </p:blipFill>
        <p:spPr>
          <a:xfrm>
            <a:off x="1501050" y="2568835"/>
            <a:ext cx="6321287" cy="3370792"/>
          </a:xfrm>
          <a:prstGeom prst="rect">
            <a:avLst/>
          </a:prstGeom>
        </p:spPr>
      </p:pic>
    </p:spTree>
    <p:extLst>
      <p:ext uri="{BB962C8B-B14F-4D97-AF65-F5344CB8AC3E}">
        <p14:creationId xmlns:p14="http://schemas.microsoft.com/office/powerpoint/2010/main" val="1659532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Feeder load</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765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71A468A5-C57E-4B4E-BFFB-D74ADE4A1EAD}" type="slidenum">
              <a:rPr lang="en-US" altLang="en-US" sz="2400" smtClean="0">
                <a:solidFill>
                  <a:schemeClr val="tx1"/>
                </a:solidFill>
                <a:latin typeface="Arial" panose="020B0604020202020204" pitchFamily="34" charset="0"/>
              </a:rPr>
              <a:pPr algn="r">
                <a:spcBef>
                  <a:spcPct val="0"/>
                </a:spcBef>
                <a:spcAft>
                  <a:spcPct val="0"/>
                </a:spcAft>
                <a:buClrTx/>
                <a:buFontTx/>
                <a:buNone/>
              </a:pPr>
              <a:t>36</a:t>
            </a:fld>
            <a:endParaRPr lang="en-US" altLang="en-US" sz="2400">
              <a:solidFill>
                <a:schemeClr val="tx1"/>
              </a:solidFill>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332015" y="2424464"/>
            <a:ext cx="8120743" cy="830997"/>
          </a:xfrm>
          <a:prstGeom prst="rect">
            <a:avLst/>
          </a:prstGeom>
        </p:spPr>
        <p:txBody>
          <a:bodyPr wrap="square">
            <a:spAutoFit/>
          </a:bodyPr>
          <a:lstStyle/>
          <a:p>
            <a:r>
              <a:rPr lang="en-US" dirty="0"/>
              <a:t>The load that a feeder serves will display a smoothed-out demand curve as can be seen on the next slide.</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
        <p:nvSpPr>
          <p:cNvPr id="2" name="Rectangle 1"/>
          <p:cNvSpPr/>
          <p:nvPr/>
        </p:nvSpPr>
        <p:spPr>
          <a:xfrm>
            <a:off x="332015" y="3586088"/>
            <a:ext cx="8490857" cy="1569660"/>
          </a:xfrm>
          <a:prstGeom prst="rect">
            <a:avLst/>
          </a:prstGeom>
        </p:spPr>
        <p:txBody>
          <a:bodyPr wrap="square">
            <a:spAutoFit/>
          </a:bodyPr>
          <a:lstStyle/>
          <a:p>
            <a:r>
              <a:rPr lang="en-US" dirty="0">
                <a:latin typeface="CMSS10"/>
              </a:rPr>
              <a:t>The </a:t>
            </a:r>
            <a:r>
              <a:rPr lang="en-US" b="1" dirty="0">
                <a:latin typeface="CMSSBX10"/>
              </a:rPr>
              <a:t>feeder demand curve</a:t>
            </a:r>
            <a:r>
              <a:rPr lang="en-US" dirty="0">
                <a:latin typeface="CMSSBX10"/>
              </a:rPr>
              <a:t> </a:t>
            </a:r>
            <a:r>
              <a:rPr lang="en-US" dirty="0">
                <a:latin typeface="CMSS10"/>
              </a:rPr>
              <a:t>does not display any of the abrupt changes in demand of an individual customer demand curve or the semi-abrupt changes in the demand curve of a transformer.</a:t>
            </a:r>
            <a:endParaRPr lang="en-US" dirty="0"/>
          </a:p>
        </p:txBody>
      </p:sp>
    </p:spTree>
    <p:extLst>
      <p:ext uri="{BB962C8B-B14F-4D97-AF65-F5344CB8AC3E}">
        <p14:creationId xmlns:p14="http://schemas.microsoft.com/office/powerpoint/2010/main" val="3082916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
        <p:nvSpPr>
          <p:cNvPr id="5" name="Rectangle 4"/>
          <p:cNvSpPr/>
          <p:nvPr/>
        </p:nvSpPr>
        <p:spPr>
          <a:xfrm>
            <a:off x="4340103" y="6094512"/>
            <a:ext cx="1796197" cy="307777"/>
          </a:xfrm>
          <a:prstGeom prst="rect">
            <a:avLst/>
          </a:prstGeom>
        </p:spPr>
        <p:txBody>
          <a:bodyPr wrap="none">
            <a:spAutoFit/>
          </a:bodyPr>
          <a:lstStyle/>
          <a:p>
            <a:r>
              <a:rPr lang="en-US" sz="1400" b="1" dirty="0">
                <a:solidFill>
                  <a:srgbClr val="000000"/>
                </a:solidFill>
                <a:latin typeface="CMSS10"/>
              </a:rPr>
              <a:t>Feeder demand curve</a:t>
            </a:r>
            <a:endParaRPr lang="en-US" sz="1400" b="1" dirty="0"/>
          </a:p>
        </p:txBody>
      </p:sp>
      <p:pic>
        <p:nvPicPr>
          <p:cNvPr id="2" name="Picture 1">
            <a:extLst>
              <a:ext uri="{FF2B5EF4-FFF2-40B4-BE49-F238E27FC236}">
                <a16:creationId xmlns:a16="http://schemas.microsoft.com/office/drawing/2014/main" id="{E4555538-2BBF-A345-9904-0CE975E4EC12}"/>
              </a:ext>
            </a:extLst>
          </p:cNvPr>
          <p:cNvPicPr>
            <a:picLocks noChangeAspect="1"/>
          </p:cNvPicPr>
          <p:nvPr/>
        </p:nvPicPr>
        <p:blipFill>
          <a:blip r:embed="rId2"/>
          <a:stretch>
            <a:fillRect/>
          </a:stretch>
        </p:blipFill>
        <p:spPr>
          <a:xfrm>
            <a:off x="348353" y="1477392"/>
            <a:ext cx="8126412" cy="4618608"/>
          </a:xfrm>
          <a:prstGeom prst="rect">
            <a:avLst/>
          </a:prstGeom>
        </p:spPr>
      </p:pic>
    </p:spTree>
    <p:extLst>
      <p:ext uri="{BB962C8B-B14F-4D97-AF65-F5344CB8AC3E}">
        <p14:creationId xmlns:p14="http://schemas.microsoft.com/office/powerpoint/2010/main" val="4238771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39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601322" y="3068564"/>
            <a:ext cx="8120743" cy="1200329"/>
          </a:xfrm>
          <a:prstGeom prst="rect">
            <a:avLst/>
          </a:prstGeom>
        </p:spPr>
        <p:txBody>
          <a:bodyPr wrap="square">
            <a:spAutoFit/>
          </a:bodyPr>
          <a:lstStyle/>
          <a:p>
            <a:r>
              <a:rPr lang="en-US" dirty="0"/>
              <a:t>In the analysis of a distribution feeder, "load" data will have to be specified. This can range depending on the level of detail the feeder needs modeled.</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Tree>
    <p:extLst>
      <p:ext uri="{BB962C8B-B14F-4D97-AF65-F5344CB8AC3E}">
        <p14:creationId xmlns:p14="http://schemas.microsoft.com/office/powerpoint/2010/main" val="242630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Individual Customer Load</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765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71A468A5-C57E-4B4E-BFFB-D74ADE4A1EAD}" type="slidenum">
              <a:rPr lang="en-US" altLang="en-US" sz="2400" smtClean="0">
                <a:solidFill>
                  <a:schemeClr val="tx1"/>
                </a:solidFill>
                <a:latin typeface="Arial" panose="020B0604020202020204" pitchFamily="34" charset="0"/>
              </a:rPr>
              <a:pPr algn="r">
                <a:spcBef>
                  <a:spcPct val="0"/>
                </a:spcBef>
                <a:spcAft>
                  <a:spcPct val="0"/>
                </a:spcAft>
                <a:buClrTx/>
                <a:buFontTx/>
                <a:buNone/>
              </a:pPr>
              <a:t>4</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1461363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318523" y="1388716"/>
            <a:ext cx="8120743" cy="1938992"/>
          </a:xfrm>
          <a:prstGeom prst="rect">
            <a:avLst/>
          </a:prstGeom>
        </p:spPr>
        <p:txBody>
          <a:bodyPr wrap="square">
            <a:spAutoFit/>
          </a:bodyPr>
          <a:lstStyle/>
          <a:p>
            <a:r>
              <a:rPr lang="en-US" dirty="0"/>
              <a:t>When a table is available which shows the diversity factors as a function of the total customers, it is possible to determine the </a:t>
            </a:r>
            <a:r>
              <a:rPr lang="en-US" b="1" dirty="0"/>
              <a:t>maximum diversified demand </a:t>
            </a:r>
            <a:r>
              <a:rPr lang="en-US" dirty="0"/>
              <a:t>of a group of customers such as those served by a distribution transformer. This can be computed by:</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pic>
        <p:nvPicPr>
          <p:cNvPr id="2" name="Picture 1">
            <a:extLst>
              <a:ext uri="{FF2B5EF4-FFF2-40B4-BE49-F238E27FC236}">
                <a16:creationId xmlns:a16="http://schemas.microsoft.com/office/drawing/2014/main" id="{7F319680-604C-264D-B4D6-905D7D3A375B}"/>
              </a:ext>
            </a:extLst>
          </p:cNvPr>
          <p:cNvPicPr>
            <a:picLocks noChangeAspect="1"/>
          </p:cNvPicPr>
          <p:nvPr/>
        </p:nvPicPr>
        <p:blipFill>
          <a:blip r:embed="rId2"/>
          <a:stretch>
            <a:fillRect/>
          </a:stretch>
        </p:blipFill>
        <p:spPr>
          <a:xfrm>
            <a:off x="2058194" y="3731867"/>
            <a:ext cx="5207000" cy="825500"/>
          </a:xfrm>
          <a:prstGeom prst="rect">
            <a:avLst/>
          </a:prstGeom>
          <a:ln w="25400">
            <a:solidFill>
              <a:srgbClr val="FF0000"/>
            </a:solidFill>
          </a:ln>
        </p:spPr>
      </p:pic>
    </p:spTree>
    <p:extLst>
      <p:ext uri="{BB962C8B-B14F-4D97-AF65-F5344CB8AC3E}">
        <p14:creationId xmlns:p14="http://schemas.microsoft.com/office/powerpoint/2010/main" val="3024097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511628" y="1508125"/>
            <a:ext cx="8120743" cy="2677656"/>
          </a:xfrm>
          <a:prstGeom prst="rect">
            <a:avLst/>
          </a:prstGeom>
        </p:spPr>
        <p:txBody>
          <a:bodyPr wrap="square">
            <a:spAutoFit/>
          </a:bodyPr>
          <a:lstStyle/>
          <a:p>
            <a:r>
              <a:rPr lang="en-US" dirty="0"/>
              <a:t>Many times the maximum demand of individual customers will be known either from metering or from knowledge of the energy (kWh) consumed by the customer. Some utility companies will perform a </a:t>
            </a:r>
            <a:r>
              <a:rPr lang="en-US" b="1" dirty="0"/>
              <a:t>load survey</a:t>
            </a:r>
            <a:r>
              <a:rPr lang="en-US" dirty="0"/>
              <a:t> of similar customers in order to determine the relationship between the energy consumption in kWh and the maximum kW demand.</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
        <p:nvSpPr>
          <p:cNvPr id="7" name="Rectangle 6">
            <a:extLst>
              <a:ext uri="{FF2B5EF4-FFF2-40B4-BE49-F238E27FC236}">
                <a16:creationId xmlns:a16="http://schemas.microsoft.com/office/drawing/2014/main" id="{78FC6B72-D05B-7C45-A3F2-62F62C19C334}"/>
              </a:ext>
            </a:extLst>
          </p:cNvPr>
          <p:cNvSpPr/>
          <p:nvPr/>
        </p:nvSpPr>
        <p:spPr>
          <a:xfrm>
            <a:off x="511628" y="4749710"/>
            <a:ext cx="8120743" cy="1200329"/>
          </a:xfrm>
          <a:prstGeom prst="rect">
            <a:avLst/>
          </a:prstGeom>
        </p:spPr>
        <p:txBody>
          <a:bodyPr wrap="square">
            <a:spAutoFit/>
          </a:bodyPr>
          <a:lstStyle/>
          <a:p>
            <a:r>
              <a:rPr lang="en-US" dirty="0"/>
              <a:t>However, today this can be determined using an </a:t>
            </a:r>
            <a:r>
              <a:rPr lang="en-US" b="1" dirty="0"/>
              <a:t>advanced meter interface (AMI) </a:t>
            </a:r>
            <a:r>
              <a:rPr lang="en-US" dirty="0"/>
              <a:t>or otherwise known as a </a:t>
            </a:r>
            <a:r>
              <a:rPr lang="en-US" b="1" dirty="0"/>
              <a:t>smart meter</a:t>
            </a:r>
            <a:endParaRPr lang="en-US" dirty="0"/>
          </a:p>
        </p:txBody>
      </p:sp>
    </p:spTree>
    <p:extLst>
      <p:ext uri="{BB962C8B-B14F-4D97-AF65-F5344CB8AC3E}">
        <p14:creationId xmlns:p14="http://schemas.microsoft.com/office/powerpoint/2010/main" val="2543637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511628" y="2516088"/>
            <a:ext cx="8120743" cy="2308324"/>
          </a:xfrm>
          <a:prstGeom prst="rect">
            <a:avLst/>
          </a:prstGeom>
        </p:spPr>
        <p:txBody>
          <a:bodyPr wrap="square">
            <a:spAutoFit/>
          </a:bodyPr>
          <a:lstStyle/>
          <a:p>
            <a:r>
              <a:rPr lang="en-US" dirty="0"/>
              <a:t>At the end of the survey period, the maximum demand versus kWh for each customer can be plotted on a common graph. Linear regression is used to determine the equation of a straight line that gives the kW demand as a function of kWh. A linear regression form 15 customers is</a:t>
            </a:r>
          </a:p>
          <a:p>
            <a:r>
              <a:rPr lang="en-US" dirty="0"/>
              <a:t>shown on the next slide.</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Tree>
    <p:extLst>
      <p:ext uri="{BB962C8B-B14F-4D97-AF65-F5344CB8AC3E}">
        <p14:creationId xmlns:p14="http://schemas.microsoft.com/office/powerpoint/2010/main" val="17042630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
        <p:nvSpPr>
          <p:cNvPr id="2" name="Rectangle 1"/>
          <p:cNvSpPr/>
          <p:nvPr/>
        </p:nvSpPr>
        <p:spPr>
          <a:xfrm>
            <a:off x="410935" y="5509095"/>
            <a:ext cx="5268686" cy="307777"/>
          </a:xfrm>
          <a:prstGeom prst="rect">
            <a:avLst/>
          </a:prstGeom>
        </p:spPr>
        <p:txBody>
          <a:bodyPr wrap="square">
            <a:spAutoFit/>
          </a:bodyPr>
          <a:lstStyle/>
          <a:p>
            <a:r>
              <a:rPr lang="en-US" sz="1400" b="1" dirty="0">
                <a:solidFill>
                  <a:srgbClr val="000000"/>
                </a:solidFill>
                <a:latin typeface="CMSS10"/>
              </a:rPr>
              <a:t>KW demand versus kWh for residential customers</a:t>
            </a:r>
            <a:endParaRPr lang="en-US" sz="1400" b="1" dirty="0"/>
          </a:p>
        </p:txBody>
      </p:sp>
      <p:sp>
        <p:nvSpPr>
          <p:cNvPr id="8" name="Rectangle 7"/>
          <p:cNvSpPr/>
          <p:nvPr/>
        </p:nvSpPr>
        <p:spPr>
          <a:xfrm>
            <a:off x="5056416" y="1582561"/>
            <a:ext cx="3178627" cy="830997"/>
          </a:xfrm>
          <a:prstGeom prst="rect">
            <a:avLst/>
          </a:prstGeom>
        </p:spPr>
        <p:txBody>
          <a:bodyPr wrap="square">
            <a:spAutoFit/>
          </a:bodyPr>
          <a:lstStyle/>
          <a:p>
            <a:r>
              <a:rPr lang="en-US" dirty="0"/>
              <a:t>Which produces the straight-line equation:</a:t>
            </a:r>
          </a:p>
        </p:txBody>
      </p:sp>
      <p:pic>
        <p:nvPicPr>
          <p:cNvPr id="3" name="Picture 2">
            <a:extLst>
              <a:ext uri="{FF2B5EF4-FFF2-40B4-BE49-F238E27FC236}">
                <a16:creationId xmlns:a16="http://schemas.microsoft.com/office/drawing/2014/main" id="{85D69771-9DF2-4B4C-B094-11CB8A028AC5}"/>
              </a:ext>
            </a:extLst>
          </p:cNvPr>
          <p:cNvPicPr>
            <a:picLocks noChangeAspect="1"/>
          </p:cNvPicPr>
          <p:nvPr/>
        </p:nvPicPr>
        <p:blipFill>
          <a:blip r:embed="rId2"/>
          <a:stretch>
            <a:fillRect/>
          </a:stretch>
        </p:blipFill>
        <p:spPr>
          <a:xfrm>
            <a:off x="219145" y="1513323"/>
            <a:ext cx="4934762" cy="3835262"/>
          </a:xfrm>
          <a:prstGeom prst="rect">
            <a:avLst/>
          </a:prstGeom>
        </p:spPr>
      </p:pic>
      <p:pic>
        <p:nvPicPr>
          <p:cNvPr id="5" name="Picture 4">
            <a:extLst>
              <a:ext uri="{FF2B5EF4-FFF2-40B4-BE49-F238E27FC236}">
                <a16:creationId xmlns:a16="http://schemas.microsoft.com/office/drawing/2014/main" id="{C43211C4-453E-EC4F-B37A-4386030B76FD}"/>
              </a:ext>
            </a:extLst>
          </p:cNvPr>
          <p:cNvPicPr>
            <a:picLocks noChangeAspect="1"/>
          </p:cNvPicPr>
          <p:nvPr/>
        </p:nvPicPr>
        <p:blipFill>
          <a:blip r:embed="rId3"/>
          <a:stretch>
            <a:fillRect/>
          </a:stretch>
        </p:blipFill>
        <p:spPr>
          <a:xfrm>
            <a:off x="4883978" y="2548798"/>
            <a:ext cx="4166080" cy="581026"/>
          </a:xfrm>
          <a:prstGeom prst="rect">
            <a:avLst/>
          </a:prstGeom>
        </p:spPr>
      </p:pic>
    </p:spTree>
    <p:extLst>
      <p:ext uri="{BB962C8B-B14F-4D97-AF65-F5344CB8AC3E}">
        <p14:creationId xmlns:p14="http://schemas.microsoft.com/office/powerpoint/2010/main" val="3888780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511628" y="1971625"/>
            <a:ext cx="8120743" cy="1800493"/>
          </a:xfrm>
          <a:prstGeom prst="rect">
            <a:avLst/>
          </a:prstGeom>
        </p:spPr>
        <p:txBody>
          <a:bodyPr wrap="square">
            <a:spAutoFit/>
          </a:bodyPr>
          <a:lstStyle/>
          <a:p>
            <a:r>
              <a:rPr lang="en-US" dirty="0"/>
              <a:t>To develop a table of DF's</a:t>
            </a:r>
          </a:p>
          <a:p>
            <a:pPr marL="457200" indent="-457200">
              <a:spcBef>
                <a:spcPts val="600"/>
              </a:spcBef>
              <a:spcAft>
                <a:spcPts val="600"/>
              </a:spcAft>
              <a:buFont typeface="+mj-lt"/>
              <a:buAutoNum type="arabicPeriod"/>
            </a:pPr>
            <a:r>
              <a:rPr lang="en-US" dirty="0"/>
              <a:t>Find the maximum demand for each customer</a:t>
            </a:r>
          </a:p>
          <a:p>
            <a:pPr marL="457200" indent="-457200">
              <a:spcBef>
                <a:spcPts val="600"/>
              </a:spcBef>
              <a:spcAft>
                <a:spcPts val="600"/>
              </a:spcAft>
              <a:buFont typeface="+mj-lt"/>
              <a:buAutoNum type="arabicPeriod"/>
            </a:pPr>
            <a:r>
              <a:rPr lang="en-US" dirty="0"/>
              <a:t>Perform a load survey where the maximum diversified demand of groups of customers is metered.</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Tree>
    <p:extLst>
      <p:ext uri="{BB962C8B-B14F-4D97-AF65-F5344CB8AC3E}">
        <p14:creationId xmlns:p14="http://schemas.microsoft.com/office/powerpoint/2010/main" val="3524980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391885" y="1617839"/>
            <a:ext cx="8120743" cy="1569660"/>
          </a:xfrm>
          <a:prstGeom prst="rect">
            <a:avLst/>
          </a:prstGeom>
        </p:spPr>
        <p:txBody>
          <a:bodyPr wrap="square">
            <a:spAutoFit/>
          </a:bodyPr>
          <a:lstStyle/>
          <a:p>
            <a:r>
              <a:rPr lang="en-US" dirty="0"/>
              <a:t>A </a:t>
            </a:r>
            <a:r>
              <a:rPr lang="en-US" b="1" dirty="0"/>
              <a:t>transformer load management program</a:t>
            </a:r>
            <a:r>
              <a:rPr lang="en-US" dirty="0"/>
              <a:t> is used by utilities to determine the loading on distribution transformers based upon a knowledge of the kWh supplied by the transformer during a peak loading month.</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
        <p:nvSpPr>
          <p:cNvPr id="8" name="Rectangle 7"/>
          <p:cNvSpPr/>
          <p:nvPr/>
        </p:nvSpPr>
        <p:spPr>
          <a:xfrm>
            <a:off x="391884" y="3771496"/>
            <a:ext cx="8120743" cy="1569660"/>
          </a:xfrm>
          <a:prstGeom prst="rect">
            <a:avLst/>
          </a:prstGeom>
        </p:spPr>
        <p:txBody>
          <a:bodyPr wrap="square">
            <a:spAutoFit/>
          </a:bodyPr>
          <a:lstStyle/>
          <a:p>
            <a:r>
              <a:rPr lang="en-US" dirty="0"/>
              <a:t>The transformer load management program relates the maximum diversified demand of a distribution transformer to the total kWh supplied by the transformer during a specific month.</a:t>
            </a:r>
          </a:p>
        </p:txBody>
      </p:sp>
    </p:spTree>
    <p:extLst>
      <p:ext uri="{BB962C8B-B14F-4D97-AF65-F5344CB8AC3E}">
        <p14:creationId xmlns:p14="http://schemas.microsoft.com/office/powerpoint/2010/main" val="1247535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55814" y="1242282"/>
            <a:ext cx="8120743" cy="2308324"/>
          </a:xfrm>
          <a:prstGeom prst="rect">
            <a:avLst/>
          </a:prstGeom>
        </p:spPr>
        <p:txBody>
          <a:bodyPr wrap="square">
            <a:spAutoFit/>
          </a:bodyPr>
          <a:lstStyle/>
          <a:p>
            <a:r>
              <a:rPr lang="en-US" dirty="0"/>
              <a:t>The kVA ratings of all distribution transformers are always known for a feeder. The metered readings can be allocated to each transformer based upon the transformer rating. An </a:t>
            </a:r>
            <a:r>
              <a:rPr lang="en-US" b="1" dirty="0"/>
              <a:t>allocation factor</a:t>
            </a:r>
            <a:r>
              <a:rPr lang="en-US" dirty="0"/>
              <a:t> (AF) can be determined based upon the metered three-phase kW or kVA demand and</a:t>
            </a:r>
          </a:p>
          <a:p>
            <a:r>
              <a:rPr lang="en-US" dirty="0"/>
              <a:t>the total connected distribution transformer kVA:</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pic>
        <p:nvPicPr>
          <p:cNvPr id="2" name="Picture 1">
            <a:extLst>
              <a:ext uri="{FF2B5EF4-FFF2-40B4-BE49-F238E27FC236}">
                <a16:creationId xmlns:a16="http://schemas.microsoft.com/office/drawing/2014/main" id="{985F3FCA-B66F-044B-A896-80084370CB53}"/>
              </a:ext>
            </a:extLst>
          </p:cNvPr>
          <p:cNvPicPr>
            <a:picLocks noChangeAspect="1"/>
          </p:cNvPicPr>
          <p:nvPr/>
        </p:nvPicPr>
        <p:blipFill>
          <a:blip r:embed="rId2"/>
          <a:stretch>
            <a:fillRect/>
          </a:stretch>
        </p:blipFill>
        <p:spPr>
          <a:xfrm>
            <a:off x="2909405" y="4162903"/>
            <a:ext cx="2311400" cy="812800"/>
          </a:xfrm>
          <a:prstGeom prst="rect">
            <a:avLst/>
          </a:prstGeom>
          <a:noFill/>
          <a:ln w="25400">
            <a:solidFill>
              <a:srgbClr val="FF0000"/>
            </a:solidFill>
          </a:ln>
        </p:spPr>
      </p:pic>
    </p:spTree>
    <p:extLst>
      <p:ext uri="{BB962C8B-B14F-4D97-AF65-F5344CB8AC3E}">
        <p14:creationId xmlns:p14="http://schemas.microsoft.com/office/powerpoint/2010/main" val="2470103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185057" y="1643359"/>
            <a:ext cx="8120743" cy="461665"/>
          </a:xfrm>
          <a:prstGeom prst="rect">
            <a:avLst/>
          </a:prstGeom>
        </p:spPr>
        <p:txBody>
          <a:bodyPr wrap="square">
            <a:spAutoFit/>
          </a:bodyPr>
          <a:lstStyle/>
          <a:p>
            <a:r>
              <a:rPr lang="en-US" dirty="0"/>
              <a:t>The allocated load per transformer is then determined by:</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pic>
        <p:nvPicPr>
          <p:cNvPr id="2" name="Picture 1">
            <a:extLst>
              <a:ext uri="{FF2B5EF4-FFF2-40B4-BE49-F238E27FC236}">
                <a16:creationId xmlns:a16="http://schemas.microsoft.com/office/drawing/2014/main" id="{B09C0388-E5C3-B641-A73B-B5C3BC9BDCFB}"/>
              </a:ext>
            </a:extLst>
          </p:cNvPr>
          <p:cNvPicPr>
            <a:picLocks noChangeAspect="1"/>
          </p:cNvPicPr>
          <p:nvPr/>
        </p:nvPicPr>
        <p:blipFill>
          <a:blip r:embed="rId2"/>
          <a:stretch>
            <a:fillRect/>
          </a:stretch>
        </p:blipFill>
        <p:spPr>
          <a:xfrm>
            <a:off x="2241550" y="3098800"/>
            <a:ext cx="4660900" cy="660400"/>
          </a:xfrm>
          <a:prstGeom prst="rect">
            <a:avLst/>
          </a:prstGeom>
          <a:ln w="25400">
            <a:solidFill>
              <a:srgbClr val="FF0000"/>
            </a:solidFill>
          </a:ln>
        </p:spPr>
      </p:pic>
    </p:spTree>
    <p:extLst>
      <p:ext uri="{BB962C8B-B14F-4D97-AF65-F5344CB8AC3E}">
        <p14:creationId xmlns:p14="http://schemas.microsoft.com/office/powerpoint/2010/main" val="1380334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146730" y="774713"/>
            <a:ext cx="8120743" cy="4616648"/>
          </a:xfrm>
          <a:prstGeom prst="rect">
            <a:avLst/>
          </a:prstGeom>
        </p:spPr>
        <p:txBody>
          <a:bodyPr wrap="square">
            <a:spAutoFit/>
          </a:bodyPr>
          <a:lstStyle/>
          <a:p>
            <a:pPr>
              <a:spcBef>
                <a:spcPts val="600"/>
              </a:spcBef>
              <a:spcAft>
                <a:spcPts val="600"/>
              </a:spcAft>
            </a:pPr>
            <a:r>
              <a:rPr lang="en-US" sz="2200" dirty="0"/>
              <a:t>The transformer demand can be in either kW or kVA, depending upon the metered quantity.</a:t>
            </a:r>
          </a:p>
          <a:p>
            <a:pPr marL="342900" indent="-342900">
              <a:spcBef>
                <a:spcPts val="600"/>
              </a:spcBef>
              <a:spcAft>
                <a:spcPts val="600"/>
              </a:spcAft>
              <a:buFont typeface="Arial" panose="020B0604020202020204" pitchFamily="34" charset="0"/>
              <a:buChar char="•"/>
            </a:pPr>
            <a:r>
              <a:rPr lang="en-US" sz="2200" dirty="0"/>
              <a:t>When kW or kVA is metered by phase, then the load can be allocated by phase where it will be necessary to know the phasing of each distribution transformer.</a:t>
            </a:r>
          </a:p>
          <a:p>
            <a:pPr marL="342900" indent="-342900">
              <a:spcBef>
                <a:spcPts val="600"/>
              </a:spcBef>
              <a:spcAft>
                <a:spcPts val="600"/>
              </a:spcAft>
              <a:buFont typeface="Arial" panose="020B0604020202020204" pitchFamily="34" charset="0"/>
              <a:buChar char="•"/>
            </a:pPr>
            <a:r>
              <a:rPr lang="en-US" sz="2200" dirty="0"/>
              <a:t>When maximum current per phase is metered the load allocated to each distribution transformer can be done by assuming nominal voltage at the substation and then computing the resulting kVA.</a:t>
            </a:r>
          </a:p>
          <a:p>
            <a:pPr marL="342900" indent="-342900">
              <a:spcBef>
                <a:spcPts val="600"/>
              </a:spcBef>
              <a:spcAft>
                <a:spcPts val="600"/>
              </a:spcAft>
              <a:buFont typeface="Arial" panose="020B0604020202020204" pitchFamily="34" charset="0"/>
              <a:buChar char="•"/>
            </a:pPr>
            <a:r>
              <a:rPr lang="en-US" sz="2200" dirty="0"/>
              <a:t>If there is no metered information on the reactive power or power factor of the feeder, a power factor will have to be assumed for each transformer load.</a:t>
            </a:r>
          </a:p>
        </p:txBody>
      </p:sp>
    </p:spTree>
    <p:extLst>
      <p:ext uri="{BB962C8B-B14F-4D97-AF65-F5344CB8AC3E}">
        <p14:creationId xmlns:p14="http://schemas.microsoft.com/office/powerpoint/2010/main" val="1142077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146730" y="774713"/>
            <a:ext cx="8120743" cy="1446550"/>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200" dirty="0"/>
              <a:t>Modern substations will have microprocessor-based metering using </a:t>
            </a:r>
            <a:r>
              <a:rPr lang="en-US" sz="2200" b="1" dirty="0"/>
              <a:t>remote terminal units (RTUs) </a:t>
            </a:r>
            <a:r>
              <a:rPr lang="en-US" sz="2200" dirty="0"/>
              <a:t>that will provide kW, </a:t>
            </a:r>
            <a:r>
              <a:rPr lang="en-US" sz="2200" dirty="0" err="1"/>
              <a:t>kvar</a:t>
            </a:r>
            <a:r>
              <a:rPr lang="en-US" sz="2200" dirty="0"/>
              <a:t>, kVA, power factor, and current per phase. With this data, the reactive power can also be allocated.</a:t>
            </a:r>
          </a:p>
        </p:txBody>
      </p:sp>
      <p:pic>
        <p:nvPicPr>
          <p:cNvPr id="2" name="Picture 1">
            <a:extLst>
              <a:ext uri="{FF2B5EF4-FFF2-40B4-BE49-F238E27FC236}">
                <a16:creationId xmlns:a16="http://schemas.microsoft.com/office/drawing/2014/main" id="{4600E86B-1719-7441-AD06-C431EBDD14F4}"/>
              </a:ext>
            </a:extLst>
          </p:cNvPr>
          <p:cNvPicPr>
            <a:picLocks noChangeAspect="1"/>
          </p:cNvPicPr>
          <p:nvPr/>
        </p:nvPicPr>
        <p:blipFill>
          <a:blip r:embed="rId2"/>
          <a:stretch>
            <a:fillRect/>
          </a:stretch>
        </p:blipFill>
        <p:spPr>
          <a:xfrm>
            <a:off x="1788125" y="2305414"/>
            <a:ext cx="4654123" cy="4323986"/>
          </a:xfrm>
          <a:prstGeom prst="rect">
            <a:avLst/>
          </a:prstGeom>
        </p:spPr>
      </p:pic>
    </p:spTree>
    <p:extLst>
      <p:ext uri="{BB962C8B-B14F-4D97-AF65-F5344CB8AC3E}">
        <p14:creationId xmlns:p14="http://schemas.microsoft.com/office/powerpoint/2010/main" val="89202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Individual Customer Load</a:t>
            </a:r>
          </a:p>
        </p:txBody>
      </p:sp>
      <p:sp>
        <p:nvSpPr>
          <p:cNvPr id="4" name="Rectangle 3"/>
          <p:cNvSpPr/>
          <p:nvPr/>
        </p:nvSpPr>
        <p:spPr>
          <a:xfrm>
            <a:off x="3493032" y="6119921"/>
            <a:ext cx="2005101" cy="307777"/>
          </a:xfrm>
          <a:prstGeom prst="rect">
            <a:avLst/>
          </a:prstGeom>
        </p:spPr>
        <p:txBody>
          <a:bodyPr wrap="none">
            <a:spAutoFit/>
          </a:bodyPr>
          <a:lstStyle/>
          <a:p>
            <a:r>
              <a:rPr lang="en-US" sz="1400" b="1" dirty="0">
                <a:solidFill>
                  <a:srgbClr val="000000"/>
                </a:solidFill>
                <a:latin typeface="CMSS10"/>
              </a:rPr>
              <a:t>Customer demand curve</a:t>
            </a:r>
            <a:endParaRPr lang="en-US" sz="1400" b="1" dirty="0"/>
          </a:p>
        </p:txBody>
      </p:sp>
      <p:pic>
        <p:nvPicPr>
          <p:cNvPr id="3" name="Picture 2">
            <a:extLst>
              <a:ext uri="{FF2B5EF4-FFF2-40B4-BE49-F238E27FC236}">
                <a16:creationId xmlns:a16="http://schemas.microsoft.com/office/drawing/2014/main" id="{43D69047-3587-BC4E-B8B7-E4EDE7ADF3F5}"/>
              </a:ext>
            </a:extLst>
          </p:cNvPr>
          <p:cNvPicPr>
            <a:picLocks noChangeAspect="1"/>
          </p:cNvPicPr>
          <p:nvPr/>
        </p:nvPicPr>
        <p:blipFill>
          <a:blip r:embed="rId3"/>
          <a:stretch>
            <a:fillRect/>
          </a:stretch>
        </p:blipFill>
        <p:spPr>
          <a:xfrm>
            <a:off x="556289" y="1688889"/>
            <a:ext cx="7462549" cy="4392945"/>
          </a:xfrm>
          <a:prstGeom prst="rect">
            <a:avLst/>
          </a:prstGeom>
        </p:spPr>
      </p:pic>
    </p:spTree>
    <p:extLst>
      <p:ext uri="{BB962C8B-B14F-4D97-AF65-F5344CB8AC3E}">
        <p14:creationId xmlns:p14="http://schemas.microsoft.com/office/powerpoint/2010/main" val="3579879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179388" y="1508125"/>
            <a:ext cx="8120743" cy="2554545"/>
          </a:xfrm>
          <a:prstGeom prst="rect">
            <a:avLst/>
          </a:prstGeom>
        </p:spPr>
        <p:txBody>
          <a:bodyPr wrap="square">
            <a:spAutoFit/>
          </a:bodyPr>
          <a:lstStyle/>
          <a:p>
            <a:pPr>
              <a:spcBef>
                <a:spcPts val="600"/>
              </a:spcBef>
              <a:spcAft>
                <a:spcPts val="600"/>
              </a:spcAft>
            </a:pPr>
            <a:r>
              <a:rPr lang="en-US" dirty="0"/>
              <a:t>Which of the following four methods should be used?</a:t>
            </a:r>
          </a:p>
          <a:p>
            <a:pPr marL="342900" indent="-342900">
              <a:spcBef>
                <a:spcPts val="600"/>
              </a:spcBef>
              <a:spcAft>
                <a:spcPts val="600"/>
              </a:spcAft>
              <a:buFont typeface="Arial" panose="020B0604020202020204" pitchFamily="34" charset="0"/>
              <a:buChar char="•"/>
            </a:pPr>
            <a:r>
              <a:rPr lang="en-US" dirty="0"/>
              <a:t>Application of DFs</a:t>
            </a:r>
          </a:p>
          <a:p>
            <a:pPr marL="342900" indent="-342900">
              <a:spcBef>
                <a:spcPts val="600"/>
              </a:spcBef>
              <a:spcAft>
                <a:spcPts val="600"/>
              </a:spcAft>
              <a:buFont typeface="Arial" panose="020B0604020202020204" pitchFamily="34" charset="0"/>
              <a:buChar char="•"/>
            </a:pPr>
            <a:r>
              <a:rPr lang="en-US" dirty="0"/>
              <a:t>Load survey</a:t>
            </a:r>
          </a:p>
          <a:p>
            <a:pPr marL="342900" indent="-342900">
              <a:spcBef>
                <a:spcPts val="600"/>
              </a:spcBef>
              <a:spcAft>
                <a:spcPts val="600"/>
              </a:spcAft>
              <a:buFont typeface="Arial" panose="020B0604020202020204" pitchFamily="34" charset="0"/>
              <a:buChar char="•"/>
            </a:pPr>
            <a:r>
              <a:rPr lang="en-US" dirty="0"/>
              <a:t>Transformer load management</a:t>
            </a:r>
          </a:p>
          <a:p>
            <a:pPr marL="342900" indent="-342900">
              <a:spcBef>
                <a:spcPts val="600"/>
              </a:spcBef>
              <a:spcAft>
                <a:spcPts val="600"/>
              </a:spcAft>
              <a:buFont typeface="Arial" panose="020B0604020202020204" pitchFamily="34" charset="0"/>
              <a:buChar char="•"/>
            </a:pPr>
            <a:r>
              <a:rPr lang="en-US" dirty="0"/>
              <a:t>Metered feeder max demand</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
        <p:nvSpPr>
          <p:cNvPr id="2" name="Rectangle 1"/>
          <p:cNvSpPr/>
          <p:nvPr/>
        </p:nvSpPr>
        <p:spPr>
          <a:xfrm>
            <a:off x="1262439" y="4924701"/>
            <a:ext cx="6353021" cy="461665"/>
          </a:xfrm>
          <a:prstGeom prst="rect">
            <a:avLst/>
          </a:prstGeom>
        </p:spPr>
        <p:txBody>
          <a:bodyPr wrap="none">
            <a:spAutoFit/>
          </a:bodyPr>
          <a:lstStyle/>
          <a:p>
            <a:pPr>
              <a:spcBef>
                <a:spcPts val="600"/>
              </a:spcBef>
              <a:spcAft>
                <a:spcPts val="600"/>
              </a:spcAft>
            </a:pPr>
            <a:r>
              <a:rPr lang="en-US" b="1" dirty="0">
                <a:solidFill>
                  <a:srgbClr val="00B050"/>
                </a:solidFill>
              </a:rPr>
              <a:t>The answer is dependent on the analysis!</a:t>
            </a:r>
          </a:p>
        </p:txBody>
      </p:sp>
    </p:spTree>
    <p:extLst>
      <p:ext uri="{BB962C8B-B14F-4D97-AF65-F5344CB8AC3E}">
        <p14:creationId xmlns:p14="http://schemas.microsoft.com/office/powerpoint/2010/main" val="463231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179388" y="1508125"/>
            <a:ext cx="8120743" cy="3724096"/>
          </a:xfrm>
          <a:prstGeom prst="rect">
            <a:avLst/>
          </a:prstGeom>
        </p:spPr>
        <p:txBody>
          <a:bodyPr wrap="square">
            <a:spAutoFit/>
          </a:bodyPr>
          <a:lstStyle/>
          <a:p>
            <a:r>
              <a:rPr lang="en-US" dirty="0"/>
              <a:t>For example, if the purpose of the analysis is to determine as closely as possible the maximum demand on a distribution transformer then we can use</a:t>
            </a:r>
          </a:p>
          <a:p>
            <a:endParaRPr lang="en-US" dirty="0"/>
          </a:p>
          <a:p>
            <a:pPr marL="342900" indent="-342900">
              <a:spcBef>
                <a:spcPts val="600"/>
              </a:spcBef>
              <a:spcAft>
                <a:spcPts val="600"/>
              </a:spcAft>
              <a:buFont typeface="Arial" panose="020B0604020202020204" pitchFamily="34" charset="0"/>
              <a:buChar char="•"/>
            </a:pPr>
            <a:r>
              <a:rPr lang="en-US" dirty="0"/>
              <a:t>Application of DFs</a:t>
            </a:r>
          </a:p>
          <a:p>
            <a:pPr marL="342900" indent="-342900">
              <a:spcBef>
                <a:spcPts val="600"/>
              </a:spcBef>
              <a:spcAft>
                <a:spcPts val="600"/>
              </a:spcAft>
              <a:buFont typeface="Arial" panose="020B0604020202020204" pitchFamily="34" charset="0"/>
              <a:buChar char="•"/>
            </a:pPr>
            <a:r>
              <a:rPr lang="en-US" dirty="0"/>
              <a:t>Transformer load management</a:t>
            </a:r>
          </a:p>
          <a:p>
            <a:endParaRPr lang="en-US" dirty="0"/>
          </a:p>
          <a:p>
            <a:r>
              <a:rPr lang="en-US" dirty="0"/>
              <a:t>If the analysis is of the total feeder, then neither of these should be performed</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p:spTree>
    <p:extLst>
      <p:ext uri="{BB962C8B-B14F-4D97-AF65-F5344CB8AC3E}">
        <p14:creationId xmlns:p14="http://schemas.microsoft.com/office/powerpoint/2010/main" val="2150956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179388" y="1508125"/>
            <a:ext cx="8120743" cy="2677656"/>
          </a:xfrm>
          <a:prstGeom prst="rect">
            <a:avLst/>
          </a:prstGeom>
        </p:spPr>
        <p:txBody>
          <a:bodyPr wrap="square">
            <a:spAutoFit/>
          </a:bodyPr>
          <a:lstStyle/>
          <a:p>
            <a:r>
              <a:rPr lang="en-US" dirty="0"/>
              <a:t>The </a:t>
            </a:r>
            <a:r>
              <a:rPr lang="en-US" b="1" dirty="0"/>
              <a:t>voltage drops </a:t>
            </a:r>
            <a:r>
              <a:rPr lang="en-US" dirty="0"/>
              <a:t>down line segments and through distribution transformers are of interest to the distribution engineer. The voltage drops can be calculated using the methods of allocating loads.</a:t>
            </a:r>
          </a:p>
          <a:p>
            <a:endParaRPr lang="en-US" dirty="0"/>
          </a:p>
          <a:p>
            <a:r>
              <a:rPr lang="en-US" dirty="0"/>
              <a:t>Voltage drop can be calculated using</a:t>
            </a:r>
          </a:p>
          <a:p>
            <a:endParaRPr lang="en-US" dirty="0"/>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17CF706-C2BE-6244-B3AA-13535CE121C9}"/>
                  </a:ext>
                </a:extLst>
              </p:cNvPr>
              <p:cNvSpPr/>
              <p:nvPr/>
            </p:nvSpPr>
            <p:spPr>
              <a:xfrm>
                <a:off x="1331844" y="4533365"/>
                <a:ext cx="5585791" cy="907300"/>
              </a:xfrm>
              <a:prstGeom prst="rect">
                <a:avLst/>
              </a:prstGeom>
              <a:ln w="25400">
                <a:solidFill>
                  <a:srgbClr val="FF0000"/>
                </a:solidFill>
              </a:ln>
            </p:spPr>
            <p:txBody>
              <a:bodyPr wrap="square">
                <a:sp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𝑑𝑟𝑜𝑝</m:t>
                          </m:r>
                        </m:sub>
                      </m:sSub>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𝑠𝑜𝑢𝑟𝑐𝑒</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𝑙𝑜𝑎𝑑</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𝑠𝑜𝑢𝑟𝑐𝑒</m:t>
                              </m:r>
                            </m:sub>
                          </m:sSub>
                          <m:r>
                            <a:rPr lang="en-US" i="1">
                              <a:latin typeface="Cambria Math" panose="02040503050406030204" pitchFamily="18" charset="0"/>
                            </a:rPr>
                            <m:t>|</m:t>
                          </m:r>
                        </m:den>
                      </m:f>
                      <m:r>
                        <a:rPr lang="en-US" i="1">
                          <a:latin typeface="Cambria Math" panose="02040503050406030204" pitchFamily="18" charset="0"/>
                          <a:ea typeface="Cambria Math" panose="02040503050406030204" pitchFamily="18" charset="0"/>
                        </a:rPr>
                        <m:t>×100%</m:t>
                      </m:r>
                    </m:oMath>
                  </m:oMathPara>
                </a14:m>
                <a:endParaRPr lang="en-US" dirty="0"/>
              </a:p>
            </p:txBody>
          </p:sp>
        </mc:Choice>
        <mc:Fallback xmlns="">
          <p:sp>
            <p:nvSpPr>
              <p:cNvPr id="4" name="Rectangle 3">
                <a:extLst>
                  <a:ext uri="{FF2B5EF4-FFF2-40B4-BE49-F238E27FC236}">
                    <a16:creationId xmlns:a16="http://schemas.microsoft.com/office/drawing/2014/main" id="{B17CF706-C2BE-6244-B3AA-13535CE121C9}"/>
                  </a:ext>
                </a:extLst>
              </p:cNvPr>
              <p:cNvSpPr>
                <a:spLocks noRot="1" noChangeAspect="1" noMove="1" noResize="1" noEditPoints="1" noAdjustHandles="1" noChangeArrowheads="1" noChangeShapeType="1" noTextEdit="1"/>
              </p:cNvSpPr>
              <p:nvPr/>
            </p:nvSpPr>
            <p:spPr>
              <a:xfrm>
                <a:off x="1331844" y="4533365"/>
                <a:ext cx="5585791" cy="907300"/>
              </a:xfrm>
              <a:prstGeom prst="rect">
                <a:avLst/>
              </a:prstGeom>
              <a:blipFill>
                <a:blip r:embed="rId3"/>
                <a:stretch>
                  <a:fillRect/>
                </a:stretch>
              </a:blipFill>
              <a:ln w="254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601454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179388" y="1358899"/>
            <a:ext cx="8120743" cy="1200329"/>
          </a:xfrm>
          <a:prstGeom prst="rect">
            <a:avLst/>
          </a:prstGeom>
        </p:spPr>
        <p:txBody>
          <a:bodyPr wrap="square">
            <a:spAutoFit/>
          </a:bodyPr>
          <a:lstStyle/>
          <a:p>
            <a:r>
              <a:rPr lang="en-US" b="1" dirty="0"/>
              <a:t>Example: </a:t>
            </a:r>
            <a:r>
              <a:rPr lang="en-US" dirty="0"/>
              <a:t>If a source measures to be 100 V rms, and a load measures to be 90 V rms, please calculate the voltage drop percentage</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Feeder Load</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875C1BB-2262-9849-B1E2-37E2A8B7B924}"/>
                  </a:ext>
                </a:extLst>
              </p:cNvPr>
              <p:cNvSpPr/>
              <p:nvPr/>
            </p:nvSpPr>
            <p:spPr>
              <a:xfrm>
                <a:off x="1629795" y="2985934"/>
                <a:ext cx="5585791" cy="907300"/>
              </a:xfrm>
              <a:prstGeom prst="rect">
                <a:avLst/>
              </a:prstGeom>
              <a:ln w="25400">
                <a:noFill/>
              </a:ln>
            </p:spPr>
            <p:txBody>
              <a:bodyPr wrap="square">
                <a:sp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𝑑𝑟𝑜𝑝</m:t>
                          </m:r>
                        </m:sub>
                      </m:sSub>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𝑠𝑜𝑢𝑟𝑐𝑒</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𝑙𝑜𝑎𝑑</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𝑠𝑜𝑢𝑟𝑐𝑒</m:t>
                              </m:r>
                            </m:sub>
                          </m:sSub>
                          <m:r>
                            <a:rPr lang="en-US" i="1">
                              <a:latin typeface="Cambria Math" panose="02040503050406030204" pitchFamily="18" charset="0"/>
                            </a:rPr>
                            <m:t>|</m:t>
                          </m:r>
                        </m:den>
                      </m:f>
                      <m:r>
                        <a:rPr lang="en-US" i="1">
                          <a:latin typeface="Cambria Math" panose="02040503050406030204" pitchFamily="18" charset="0"/>
                          <a:ea typeface="Cambria Math" panose="02040503050406030204" pitchFamily="18" charset="0"/>
                        </a:rPr>
                        <m:t>×100%</m:t>
                      </m:r>
                    </m:oMath>
                  </m:oMathPara>
                </a14:m>
                <a:endParaRPr lang="en-US" dirty="0"/>
              </a:p>
            </p:txBody>
          </p:sp>
        </mc:Choice>
        <mc:Fallback xmlns="">
          <p:sp>
            <p:nvSpPr>
              <p:cNvPr id="8" name="Rectangle 7">
                <a:extLst>
                  <a:ext uri="{FF2B5EF4-FFF2-40B4-BE49-F238E27FC236}">
                    <a16:creationId xmlns:a16="http://schemas.microsoft.com/office/drawing/2014/main" id="{B875C1BB-2262-9849-B1E2-37E2A8B7B924}"/>
                  </a:ext>
                </a:extLst>
              </p:cNvPr>
              <p:cNvSpPr>
                <a:spLocks noRot="1" noChangeAspect="1" noMove="1" noResize="1" noEditPoints="1" noAdjustHandles="1" noChangeArrowheads="1" noChangeShapeType="1" noTextEdit="1"/>
              </p:cNvSpPr>
              <p:nvPr/>
            </p:nvSpPr>
            <p:spPr>
              <a:xfrm>
                <a:off x="1629795" y="2985934"/>
                <a:ext cx="5585791" cy="907300"/>
              </a:xfrm>
              <a:prstGeom prst="rect">
                <a:avLst/>
              </a:prstGeom>
              <a:blipFill>
                <a:blip r:embed="rId2"/>
                <a:stretch>
                  <a:fillRect b="-5556"/>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194707A-A45D-5343-93ED-F7C007C59926}"/>
                  </a:ext>
                </a:extLst>
              </p:cNvPr>
              <p:cNvSpPr/>
              <p:nvPr/>
            </p:nvSpPr>
            <p:spPr>
              <a:xfrm>
                <a:off x="1629795" y="4338869"/>
                <a:ext cx="5585791" cy="856517"/>
              </a:xfrm>
              <a:prstGeom prst="rect">
                <a:avLst/>
              </a:prstGeom>
              <a:ln w="25400">
                <a:noFill/>
              </a:ln>
            </p:spPr>
            <p:txBody>
              <a:bodyPr wrap="square">
                <a:sp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𝑑𝑟𝑜𝑝</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100</m:t>
                          </m:r>
                          <m:r>
                            <a:rPr lang="en-US" i="1">
                              <a:latin typeface="Cambria Math" panose="02040503050406030204" pitchFamily="18" charset="0"/>
                            </a:rPr>
                            <m:t>−</m:t>
                          </m:r>
                          <m:r>
                            <a:rPr lang="en-US" b="0" i="1" smtClean="0">
                              <a:latin typeface="Cambria Math" panose="02040503050406030204" pitchFamily="18" charset="0"/>
                            </a:rPr>
                            <m:t>90</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m:t>
                          </m:r>
                        </m:num>
                        <m:den>
                          <m:r>
                            <a:rPr lang="en-US" b="0" i="1" smtClean="0">
                              <a:latin typeface="Cambria Math" panose="02040503050406030204" pitchFamily="18" charset="0"/>
                            </a:rPr>
                            <m:t>100</m:t>
                          </m:r>
                        </m:den>
                      </m:f>
                      <m:r>
                        <a:rPr lang="en-US" i="1">
                          <a:latin typeface="Cambria Math" panose="02040503050406030204" pitchFamily="18" charset="0"/>
                          <a:ea typeface="Cambria Math" panose="02040503050406030204" pitchFamily="18" charset="0"/>
                        </a:rPr>
                        <m:t>×100%</m:t>
                      </m:r>
                      <m:r>
                        <a:rPr lang="en-US" b="0" i="1" smtClean="0">
                          <a:latin typeface="Cambria Math" panose="02040503050406030204" pitchFamily="18" charset="0"/>
                          <a:ea typeface="Cambria Math" panose="02040503050406030204" pitchFamily="18" charset="0"/>
                        </a:rPr>
                        <m:t>=10 %</m:t>
                      </m:r>
                    </m:oMath>
                  </m:oMathPara>
                </a14:m>
                <a:endParaRPr lang="en-US" dirty="0"/>
              </a:p>
            </p:txBody>
          </p:sp>
        </mc:Choice>
        <mc:Fallback xmlns="">
          <p:sp>
            <p:nvSpPr>
              <p:cNvPr id="9" name="Rectangle 8">
                <a:extLst>
                  <a:ext uri="{FF2B5EF4-FFF2-40B4-BE49-F238E27FC236}">
                    <a16:creationId xmlns:a16="http://schemas.microsoft.com/office/drawing/2014/main" id="{1194707A-A45D-5343-93ED-F7C007C59926}"/>
                  </a:ext>
                </a:extLst>
              </p:cNvPr>
              <p:cNvSpPr>
                <a:spLocks noRot="1" noChangeAspect="1" noMove="1" noResize="1" noEditPoints="1" noAdjustHandles="1" noChangeArrowheads="1" noChangeShapeType="1" noTextEdit="1"/>
              </p:cNvSpPr>
              <p:nvPr/>
            </p:nvSpPr>
            <p:spPr>
              <a:xfrm>
                <a:off x="1629795" y="4338869"/>
                <a:ext cx="5585791" cy="856517"/>
              </a:xfrm>
              <a:prstGeom prst="rect">
                <a:avLst/>
              </a:prstGeom>
              <a:blipFill>
                <a:blip r:embed="rId3"/>
                <a:stretch>
                  <a:fillRect l="-227"/>
                </a:stretch>
              </a:blipFill>
              <a:ln w="254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66F7647-D53B-1F43-9032-3418C62CA0C5}"/>
                  </a:ext>
                </a:extLst>
              </p:cNvPr>
              <p:cNvSpPr/>
              <p:nvPr/>
            </p:nvSpPr>
            <p:spPr>
              <a:xfrm>
                <a:off x="3026242" y="5641021"/>
                <a:ext cx="2792896" cy="528671"/>
              </a:xfrm>
              <a:prstGeom prst="rect">
                <a:avLst/>
              </a:prstGeom>
              <a:ln w="25400">
                <a:solidFill>
                  <a:srgbClr val="FF0000"/>
                </a:solidFill>
              </a:ln>
            </p:spPr>
            <p:txBody>
              <a:bodyPr wrap="square">
                <a:spAutoFit/>
              </a:bodyPr>
              <a:lstStyle/>
              <a:p>
                <a:pPr algn="ct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𝑑𝑟𝑜𝑝</m:t>
                          </m:r>
                        </m:sub>
                      </m:sSub>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10 %</m:t>
                      </m:r>
                    </m:oMath>
                  </m:oMathPara>
                </a14:m>
                <a:endParaRPr lang="en-US" dirty="0"/>
              </a:p>
            </p:txBody>
          </p:sp>
        </mc:Choice>
        <mc:Fallback xmlns="">
          <p:sp>
            <p:nvSpPr>
              <p:cNvPr id="10" name="Rectangle 9">
                <a:extLst>
                  <a:ext uri="{FF2B5EF4-FFF2-40B4-BE49-F238E27FC236}">
                    <a16:creationId xmlns:a16="http://schemas.microsoft.com/office/drawing/2014/main" id="{166F7647-D53B-1F43-9032-3418C62CA0C5}"/>
                  </a:ext>
                </a:extLst>
              </p:cNvPr>
              <p:cNvSpPr>
                <a:spLocks noRot="1" noChangeAspect="1" noMove="1" noResize="1" noEditPoints="1" noAdjustHandles="1" noChangeArrowheads="1" noChangeShapeType="1" noTextEdit="1"/>
              </p:cNvSpPr>
              <p:nvPr/>
            </p:nvSpPr>
            <p:spPr>
              <a:xfrm>
                <a:off x="3026242" y="5641021"/>
                <a:ext cx="2792896" cy="528671"/>
              </a:xfrm>
              <a:prstGeom prst="rect">
                <a:avLst/>
              </a:prstGeom>
              <a:blipFill>
                <a:blip r:embed="rId4"/>
                <a:stretch>
                  <a:fillRect b="-4545"/>
                </a:stretch>
              </a:blipFill>
              <a:ln w="254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101544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Transformer Calculations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54</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878831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435063" y="5270659"/>
            <a:ext cx="8120743" cy="830997"/>
          </a:xfrm>
          <a:prstGeom prst="rect">
            <a:avLst/>
          </a:prstGeom>
        </p:spPr>
        <p:txBody>
          <a:bodyPr wrap="square">
            <a:spAutoFit/>
          </a:bodyPr>
          <a:lstStyle/>
          <a:p>
            <a:r>
              <a:rPr lang="en-US" dirty="0"/>
              <a:t>However, only a very basic model of a </a:t>
            </a:r>
            <a:r>
              <a:rPr lang="en-US" b="1" dirty="0"/>
              <a:t>transformer</a:t>
            </a:r>
            <a:r>
              <a:rPr lang="en-US" dirty="0"/>
              <a:t> is needed to perform voltage drop calculations.</a:t>
            </a:r>
          </a:p>
        </p:txBody>
      </p:sp>
      <p:sp>
        <p:nvSpPr>
          <p:cNvPr id="6"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Transformer Calculations</a:t>
            </a:r>
          </a:p>
        </p:txBody>
      </p:sp>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830997"/>
          </a:xfrm>
          <a:prstGeom prst="rect">
            <a:avLst/>
          </a:prstGeom>
        </p:spPr>
        <p:txBody>
          <a:bodyPr wrap="square">
            <a:spAutoFit/>
          </a:bodyPr>
          <a:lstStyle/>
          <a:p>
            <a:r>
              <a:rPr lang="en-US" dirty="0"/>
              <a:t>You may recall from circuits class or a class in power the model of a real transformer.</a:t>
            </a:r>
          </a:p>
        </p:txBody>
      </p:sp>
      <p:pic>
        <p:nvPicPr>
          <p:cNvPr id="7" name="Picture 6" descr="A screenshot of a cell phone&#10;&#10;Description automatically generated">
            <a:extLst>
              <a:ext uri="{FF2B5EF4-FFF2-40B4-BE49-F238E27FC236}">
                <a16:creationId xmlns:a16="http://schemas.microsoft.com/office/drawing/2014/main" id="{F82B5DCA-5654-D741-8484-44EDC0CC5CFB}"/>
              </a:ext>
            </a:extLst>
          </p:cNvPr>
          <p:cNvPicPr>
            <a:picLocks noChangeAspect="1"/>
          </p:cNvPicPr>
          <p:nvPr/>
        </p:nvPicPr>
        <p:blipFill>
          <a:blip r:embed="rId2"/>
          <a:stretch>
            <a:fillRect/>
          </a:stretch>
        </p:blipFill>
        <p:spPr>
          <a:xfrm>
            <a:off x="685071" y="2498127"/>
            <a:ext cx="7620729" cy="2448427"/>
          </a:xfrm>
          <a:prstGeom prst="rect">
            <a:avLst/>
          </a:prstGeom>
        </p:spPr>
      </p:pic>
    </p:spTree>
    <p:extLst>
      <p:ext uri="{BB962C8B-B14F-4D97-AF65-F5344CB8AC3E}">
        <p14:creationId xmlns:p14="http://schemas.microsoft.com/office/powerpoint/2010/main" val="1203788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1200329"/>
          </a:xfrm>
          <a:prstGeom prst="rect">
            <a:avLst/>
          </a:prstGeom>
        </p:spPr>
        <p:txBody>
          <a:bodyPr wrap="square">
            <a:spAutoFit/>
          </a:bodyPr>
          <a:lstStyle/>
          <a:p>
            <a:r>
              <a:rPr lang="en-US" dirty="0"/>
              <a:t>Using the </a:t>
            </a:r>
            <a:r>
              <a:rPr lang="en-US" b="1" dirty="0"/>
              <a:t>per-unit system </a:t>
            </a:r>
            <a:r>
              <a:rPr lang="en-US" dirty="0"/>
              <a:t>we can simplify a transformer to the following circuit. Where </a:t>
            </a:r>
            <a:r>
              <a:rPr lang="en-US" dirty="0" err="1"/>
              <a:t>pu</a:t>
            </a:r>
            <a:r>
              <a:rPr lang="en-US" dirty="0"/>
              <a:t> stands for the per-unit or percentage value.</a:t>
            </a:r>
          </a:p>
        </p:txBody>
      </p:sp>
      <p:sp>
        <p:nvSpPr>
          <p:cNvPr id="10" name="Rectangle 2">
            <a:extLst>
              <a:ext uri="{FF2B5EF4-FFF2-40B4-BE49-F238E27FC236}">
                <a16:creationId xmlns:a16="http://schemas.microsoft.com/office/drawing/2014/main" id="{D00EC701-DB13-CD4D-9ED8-2A552F1BA1B4}"/>
              </a:ext>
            </a:extLst>
          </p:cNvPr>
          <p:cNvSpPr txBox="1">
            <a:spLocks noChangeArrowheads="1"/>
          </p:cNvSpPr>
          <p:nvPr/>
        </p:nvSpPr>
        <p:spPr bwMode="auto">
          <a:xfrm>
            <a:off x="179388"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Transformer Calculations</a:t>
            </a:r>
          </a:p>
        </p:txBody>
      </p:sp>
      <p:pic>
        <p:nvPicPr>
          <p:cNvPr id="5" name="Picture 4" descr="A screenshot of a cell phone&#10;&#10;Description automatically generated">
            <a:extLst>
              <a:ext uri="{FF2B5EF4-FFF2-40B4-BE49-F238E27FC236}">
                <a16:creationId xmlns:a16="http://schemas.microsoft.com/office/drawing/2014/main" id="{52C11DD7-407A-6A47-9AD2-82F0C3BC7B72}"/>
              </a:ext>
            </a:extLst>
          </p:cNvPr>
          <p:cNvPicPr>
            <a:picLocks noChangeAspect="1"/>
          </p:cNvPicPr>
          <p:nvPr/>
        </p:nvPicPr>
        <p:blipFill>
          <a:blip r:embed="rId2"/>
          <a:stretch>
            <a:fillRect/>
          </a:stretch>
        </p:blipFill>
        <p:spPr>
          <a:xfrm>
            <a:off x="1774725" y="3124379"/>
            <a:ext cx="5132970" cy="2921203"/>
          </a:xfrm>
          <a:prstGeom prst="rect">
            <a:avLst/>
          </a:prstGeom>
        </p:spPr>
      </p:pic>
    </p:spTree>
    <p:extLst>
      <p:ext uri="{BB962C8B-B14F-4D97-AF65-F5344CB8AC3E}">
        <p14:creationId xmlns:p14="http://schemas.microsoft.com/office/powerpoint/2010/main" val="2956002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2092881"/>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dirty="0"/>
              <a:t>The voltages, currents and impedances are given in percentage of a </a:t>
            </a:r>
            <a:r>
              <a:rPr lang="en-US" b="1" dirty="0"/>
              <a:t>base value.</a:t>
            </a:r>
            <a:r>
              <a:rPr lang="en-US" dirty="0"/>
              <a:t> </a:t>
            </a:r>
          </a:p>
          <a:p>
            <a:pPr marL="342900" indent="-342900">
              <a:spcBef>
                <a:spcPts val="600"/>
              </a:spcBef>
              <a:spcAft>
                <a:spcPts val="600"/>
              </a:spcAft>
              <a:buFont typeface="Arial" panose="020B0604020202020204" pitchFamily="34" charset="0"/>
              <a:buChar char="•"/>
            </a:pPr>
            <a:r>
              <a:rPr lang="en-US" dirty="0"/>
              <a:t>The base values are given by the ratings of the transformer, and we need base values for both the high side and low side quantities.</a:t>
            </a:r>
          </a:p>
        </p:txBody>
      </p:sp>
      <p:sp>
        <p:nvSpPr>
          <p:cNvPr id="10" name="Rectangle 2">
            <a:extLst>
              <a:ext uri="{FF2B5EF4-FFF2-40B4-BE49-F238E27FC236}">
                <a16:creationId xmlns:a16="http://schemas.microsoft.com/office/drawing/2014/main" id="{D00EC701-DB13-CD4D-9ED8-2A552F1BA1B4}"/>
              </a:ext>
            </a:extLst>
          </p:cNvPr>
          <p:cNvSpPr txBox="1">
            <a:spLocks noChangeArrowheads="1"/>
          </p:cNvSpPr>
          <p:nvPr/>
        </p:nvSpPr>
        <p:spPr bwMode="auto">
          <a:xfrm>
            <a:off x="179388"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Transformer Calculations</a:t>
            </a:r>
          </a:p>
        </p:txBody>
      </p:sp>
      <p:pic>
        <p:nvPicPr>
          <p:cNvPr id="5" name="Picture 4" descr="A screenshot of a cell phone&#10;&#10;Description automatically generated">
            <a:extLst>
              <a:ext uri="{FF2B5EF4-FFF2-40B4-BE49-F238E27FC236}">
                <a16:creationId xmlns:a16="http://schemas.microsoft.com/office/drawing/2014/main" id="{52C11DD7-407A-6A47-9AD2-82F0C3BC7B72}"/>
              </a:ext>
            </a:extLst>
          </p:cNvPr>
          <p:cNvPicPr>
            <a:picLocks noChangeAspect="1"/>
          </p:cNvPicPr>
          <p:nvPr/>
        </p:nvPicPr>
        <p:blipFill>
          <a:blip r:embed="rId2"/>
          <a:stretch>
            <a:fillRect/>
          </a:stretch>
        </p:blipFill>
        <p:spPr>
          <a:xfrm>
            <a:off x="1678943" y="3881371"/>
            <a:ext cx="5132970" cy="2921203"/>
          </a:xfrm>
          <a:prstGeom prst="rect">
            <a:avLst/>
          </a:prstGeom>
        </p:spPr>
      </p:pic>
    </p:spTree>
    <p:extLst>
      <p:ext uri="{BB962C8B-B14F-4D97-AF65-F5344CB8AC3E}">
        <p14:creationId xmlns:p14="http://schemas.microsoft.com/office/powerpoint/2010/main" val="3242269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1947328"/>
              </a:xfrm>
              <a:prstGeom prst="rect">
                <a:avLst/>
              </a:prstGeom>
            </p:spPr>
            <p:txBody>
              <a:bodyPr wrap="square">
                <a:spAutoFit/>
              </a:bodyPr>
              <a:lstStyle/>
              <a:p>
                <a:r>
                  <a:rPr lang="en-US" b="1" dirty="0"/>
                  <a:t>Example: </a:t>
                </a:r>
                <a:r>
                  <a:rPr lang="en-US" dirty="0"/>
                  <a:t> A 2400/240 V, 10 kVA transformer has a per unit impedance of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=2.5∠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45</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m:t>
                    </m:r>
                  </m:oMath>
                </a14:m>
                <a:r>
                  <a:rPr lang="en-US" dirty="0"/>
                  <a:t> secondary voltage of 235 V and a secondary current of 37 A with a phase angle of -30 degrees. Calculate the source voltage. </a:t>
                </a:r>
                <a:endParaRPr lang="en-US" b="1" dirty="0"/>
              </a:p>
              <a:p>
                <a:endParaRPr lang="en-US" dirty="0"/>
              </a:p>
            </p:txBody>
          </p:sp>
        </mc:Choice>
        <mc:Fallback xmlns="">
          <p:sp>
            <p:nvSpPr>
              <p:cNvPr id="9" name="Rectangle 8">
                <a:extLst>
                  <a:ext uri="{FF2B5EF4-FFF2-40B4-BE49-F238E27FC236}">
                    <a16:creationId xmlns:a16="http://schemas.microsoft.com/office/drawing/2014/main" id="{62DFEDCB-31C6-CC44-85DB-7425AA3F7619}"/>
                  </a:ext>
                </a:extLst>
              </p:cNvPr>
              <p:cNvSpPr>
                <a:spLocks noRot="1" noChangeAspect="1" noMove="1" noResize="1" noEditPoints="1" noAdjustHandles="1" noChangeArrowheads="1" noChangeShapeType="1" noTextEdit="1"/>
              </p:cNvSpPr>
              <p:nvPr/>
            </p:nvSpPr>
            <p:spPr>
              <a:xfrm>
                <a:off x="185057" y="1343025"/>
                <a:ext cx="8120743" cy="1947328"/>
              </a:xfrm>
              <a:prstGeom prst="rect">
                <a:avLst/>
              </a:prstGeom>
              <a:blipFill>
                <a:blip r:embed="rId2"/>
                <a:stretch>
                  <a:fillRect l="-1094" t="-2597" r="-625"/>
                </a:stretch>
              </a:blipFill>
            </p:spPr>
            <p:txBody>
              <a:bodyPr/>
              <a:lstStyle/>
              <a:p>
                <a:r>
                  <a:rPr lang="en-US">
                    <a:noFill/>
                  </a:rPr>
                  <a:t> </a:t>
                </a:r>
              </a:p>
            </p:txBody>
          </p:sp>
        </mc:Fallback>
      </mc:AlternateContent>
      <p:sp>
        <p:nvSpPr>
          <p:cNvPr id="10" name="Rectangle 2">
            <a:extLst>
              <a:ext uri="{FF2B5EF4-FFF2-40B4-BE49-F238E27FC236}">
                <a16:creationId xmlns:a16="http://schemas.microsoft.com/office/drawing/2014/main" id="{D00EC701-DB13-CD4D-9ED8-2A552F1BA1B4}"/>
              </a:ext>
            </a:extLst>
          </p:cNvPr>
          <p:cNvSpPr txBox="1">
            <a:spLocks noChangeArrowheads="1"/>
          </p:cNvSpPr>
          <p:nvPr/>
        </p:nvSpPr>
        <p:spPr bwMode="auto">
          <a:xfrm>
            <a:off x="179388"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Transformer Calculations</a:t>
            </a:r>
          </a:p>
        </p:txBody>
      </p:sp>
      <p:pic>
        <p:nvPicPr>
          <p:cNvPr id="8" name="Picture 7" descr="A screenshot of a cell phone&#10;&#10;Description automatically generated">
            <a:extLst>
              <a:ext uri="{FF2B5EF4-FFF2-40B4-BE49-F238E27FC236}">
                <a16:creationId xmlns:a16="http://schemas.microsoft.com/office/drawing/2014/main" id="{53DD3A4C-961D-0948-8449-D64E2768F224}"/>
              </a:ext>
            </a:extLst>
          </p:cNvPr>
          <p:cNvPicPr>
            <a:picLocks noChangeAspect="1"/>
          </p:cNvPicPr>
          <p:nvPr/>
        </p:nvPicPr>
        <p:blipFill>
          <a:blip r:embed="rId3"/>
          <a:stretch>
            <a:fillRect/>
          </a:stretch>
        </p:blipFill>
        <p:spPr>
          <a:xfrm>
            <a:off x="1678943" y="3567648"/>
            <a:ext cx="5132970" cy="2921203"/>
          </a:xfrm>
          <a:prstGeom prst="rect">
            <a:avLst/>
          </a:prstGeom>
        </p:spPr>
      </p:pic>
    </p:spTree>
    <p:extLst>
      <p:ext uri="{BB962C8B-B14F-4D97-AF65-F5344CB8AC3E}">
        <p14:creationId xmlns:p14="http://schemas.microsoft.com/office/powerpoint/2010/main" val="665140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5941627"/>
              </a:xfrm>
              <a:prstGeom prst="rect">
                <a:avLst/>
              </a:prstGeom>
            </p:spPr>
            <p:txBody>
              <a:bodyPr wrap="square">
                <a:spAutoFit/>
              </a:bodyPr>
              <a:lstStyle/>
              <a:p>
                <a:r>
                  <a:rPr lang="en-US" sz="2200" b="1" dirty="0"/>
                  <a:t>Solution: </a:t>
                </a:r>
                <a:r>
                  <a:rPr lang="en-US" sz="2200" dirty="0"/>
                  <a:t>First select base values</a:t>
                </a:r>
              </a:p>
              <a:p>
                <a:endParaRPr lang="en-US" sz="2200" b="1" dirty="0"/>
              </a:p>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𝑉</m:t>
                          </m:r>
                        </m:e>
                        <m:sub>
                          <m:r>
                            <a:rPr lang="en-US" sz="2200" b="0" i="1" smtClean="0">
                              <a:latin typeface="Cambria Math" panose="02040503050406030204" pitchFamily="18" charset="0"/>
                            </a:rPr>
                            <m:t>1 </m:t>
                          </m:r>
                          <m:r>
                            <a:rPr lang="en-US" sz="2200" b="0" i="1" smtClean="0">
                              <a:latin typeface="Cambria Math" panose="02040503050406030204" pitchFamily="18" charset="0"/>
                            </a:rPr>
                            <m:t>𝑏𝑎𝑠𝑒</m:t>
                          </m:r>
                        </m:sub>
                      </m:sSub>
                      <m:r>
                        <a:rPr lang="en-US" sz="2200" b="0" i="1" smtClean="0">
                          <a:latin typeface="Cambria Math" panose="02040503050406030204" pitchFamily="18" charset="0"/>
                        </a:rPr>
                        <m:t>=2400 </m:t>
                      </m:r>
                      <m:r>
                        <a:rPr lang="en-US" sz="2200" b="0" i="1" smtClean="0">
                          <a:latin typeface="Cambria Math" panose="02040503050406030204" pitchFamily="18" charset="0"/>
                        </a:rPr>
                        <m:t>𝑉</m:t>
                      </m:r>
                    </m:oMath>
                  </m:oMathPara>
                </a14:m>
                <a:endParaRPr lang="en-US" sz="2200" dirty="0"/>
              </a:p>
              <a:p>
                <a:endParaRPr lang="en-US" sz="2200" dirty="0"/>
              </a:p>
              <a:p>
                <a:pPr algn="ct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𝑉</m:t>
                          </m:r>
                        </m:e>
                        <m:sub>
                          <m:r>
                            <a:rPr lang="en-US" sz="2200" b="0" i="1" smtClean="0">
                              <a:latin typeface="Cambria Math" panose="02040503050406030204" pitchFamily="18" charset="0"/>
                            </a:rPr>
                            <m:t>2 </m:t>
                          </m:r>
                          <m:r>
                            <a:rPr lang="en-US" sz="2200" b="0" i="1" smtClean="0">
                              <a:latin typeface="Cambria Math" panose="02040503050406030204" pitchFamily="18" charset="0"/>
                            </a:rPr>
                            <m:t>𝑏𝑎𝑠𝑒</m:t>
                          </m:r>
                        </m:sub>
                      </m:sSub>
                      <m:r>
                        <a:rPr lang="en-US" sz="2200" b="0" i="1" smtClean="0">
                          <a:latin typeface="Cambria Math" panose="02040503050406030204" pitchFamily="18" charset="0"/>
                        </a:rPr>
                        <m:t>=240 </m:t>
                      </m:r>
                      <m:r>
                        <a:rPr lang="en-US" sz="2200" b="0" i="1" smtClean="0">
                          <a:latin typeface="Cambria Math" panose="02040503050406030204" pitchFamily="18" charset="0"/>
                        </a:rPr>
                        <m:t>𝑉</m:t>
                      </m:r>
                    </m:oMath>
                  </m:oMathPara>
                </a14:m>
                <a:endParaRPr lang="en-US" sz="2200" dirty="0"/>
              </a:p>
              <a:p>
                <a:pPr algn="ctr"/>
                <a:endParaRPr lang="en-US" sz="2200" dirty="0"/>
              </a:p>
              <a:p>
                <a:pPr algn="ct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𝑆</m:t>
                          </m:r>
                        </m:e>
                        <m:sub>
                          <m:r>
                            <a:rPr lang="en-US" sz="2200" b="0" i="1" smtClean="0">
                              <a:latin typeface="Cambria Math" panose="02040503050406030204" pitchFamily="18" charset="0"/>
                            </a:rPr>
                            <m:t>𝑏𝑎𝑠𝑒</m:t>
                          </m:r>
                          <m:r>
                            <a:rPr lang="en-US" sz="2200" b="0" i="1" smtClean="0">
                              <a:latin typeface="Cambria Math" panose="02040503050406030204" pitchFamily="18" charset="0"/>
                            </a:rPr>
                            <m:t> </m:t>
                          </m:r>
                        </m:sub>
                      </m:sSub>
                      <m:r>
                        <a:rPr lang="en-US" sz="2200" b="0" i="1" smtClean="0">
                          <a:latin typeface="Cambria Math" panose="02040503050406030204" pitchFamily="18" charset="0"/>
                        </a:rPr>
                        <m:t>=10 </m:t>
                      </m:r>
                      <m:r>
                        <a:rPr lang="en-US" sz="2200" b="0" i="1" smtClean="0">
                          <a:latin typeface="Cambria Math" panose="02040503050406030204" pitchFamily="18" charset="0"/>
                        </a:rPr>
                        <m:t>𝑘𝑉𝐴</m:t>
                      </m:r>
                    </m:oMath>
                  </m:oMathPara>
                </a14:m>
                <a:endParaRPr lang="en-US" sz="2200" dirty="0"/>
              </a:p>
              <a:p>
                <a:pPr algn="ctr"/>
                <a:endParaRPr lang="en-US" sz="2200" dirty="0"/>
              </a:p>
              <a:p>
                <a:r>
                  <a:rPr lang="en-US" sz="2200" dirty="0"/>
                  <a:t>next calculate current base values</a:t>
                </a:r>
              </a:p>
              <a:p>
                <a:endParaRPr lang="en-US" sz="2200" dirty="0"/>
              </a:p>
              <a:p>
                <a:pPr algn="ct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𝐼</m:t>
                          </m:r>
                        </m:e>
                        <m:sub>
                          <m:r>
                            <a:rPr lang="en-US" sz="2200" b="0" i="1" smtClean="0">
                              <a:latin typeface="Cambria Math" panose="02040503050406030204" pitchFamily="18" charset="0"/>
                            </a:rPr>
                            <m:t>1 </m:t>
                          </m:r>
                          <m:r>
                            <a:rPr lang="en-US" sz="2200" b="0" i="1" smtClean="0">
                              <a:latin typeface="Cambria Math" panose="02040503050406030204" pitchFamily="18" charset="0"/>
                            </a:rPr>
                            <m:t>𝑏𝑎𝑠𝑒</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𝑆</m:t>
                              </m:r>
                            </m:e>
                            <m:sub>
                              <m:r>
                                <a:rPr lang="en-US" sz="2200" b="0" i="1" smtClean="0">
                                  <a:latin typeface="Cambria Math" panose="02040503050406030204" pitchFamily="18" charset="0"/>
                                </a:rPr>
                                <m:t>𝑏𝑎𝑠𝑒</m:t>
                              </m:r>
                            </m:sub>
                          </m:sSub>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𝑉</m:t>
                              </m:r>
                            </m:e>
                            <m:sub>
                              <m:r>
                                <a:rPr lang="en-US" sz="2200" b="0" i="1" smtClean="0">
                                  <a:latin typeface="Cambria Math" panose="02040503050406030204" pitchFamily="18" charset="0"/>
                                </a:rPr>
                                <m:t>1 </m:t>
                              </m:r>
                              <m:r>
                                <a:rPr lang="en-US" sz="2200" b="0" i="1" smtClean="0">
                                  <a:latin typeface="Cambria Math" panose="02040503050406030204" pitchFamily="18" charset="0"/>
                                </a:rPr>
                                <m:t>𝑏𝑎𝑠𝑒</m:t>
                              </m:r>
                            </m:sub>
                          </m:sSub>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10,000</m:t>
                          </m:r>
                        </m:num>
                        <m:den>
                          <m:r>
                            <a:rPr lang="en-US" sz="2200" b="0" i="1" smtClean="0">
                              <a:latin typeface="Cambria Math" panose="02040503050406030204" pitchFamily="18" charset="0"/>
                            </a:rPr>
                            <m:t>2400</m:t>
                          </m:r>
                        </m:den>
                      </m:f>
                      <m:r>
                        <a:rPr lang="en-US" sz="2200" b="0" i="1" smtClean="0">
                          <a:latin typeface="Cambria Math" panose="02040503050406030204" pitchFamily="18" charset="0"/>
                        </a:rPr>
                        <m:t>=4.167 </m:t>
                      </m:r>
                      <m:r>
                        <a:rPr lang="en-US" sz="2200" b="0" i="1" smtClean="0">
                          <a:latin typeface="Cambria Math" panose="02040503050406030204" pitchFamily="18" charset="0"/>
                        </a:rPr>
                        <m:t>𝐴</m:t>
                      </m:r>
                    </m:oMath>
                  </m:oMathPara>
                </a14:m>
                <a:endParaRPr lang="en-US" sz="2200" b="0" dirty="0"/>
              </a:p>
              <a:p>
                <a:pPr algn="ctr"/>
                <a:endParaRPr lang="en-US" sz="2200" dirty="0"/>
              </a:p>
              <a:p>
                <a:pPr algn="ct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𝐼</m:t>
                          </m:r>
                        </m:e>
                        <m:sub>
                          <m:r>
                            <a:rPr lang="en-US" sz="2200" b="0" i="1" smtClean="0">
                              <a:latin typeface="Cambria Math" panose="02040503050406030204" pitchFamily="18" charset="0"/>
                            </a:rPr>
                            <m:t>2</m:t>
                          </m:r>
                          <m:r>
                            <a:rPr lang="en-US" sz="2200" i="1">
                              <a:latin typeface="Cambria Math" panose="02040503050406030204" pitchFamily="18" charset="0"/>
                            </a:rPr>
                            <m:t> </m:t>
                          </m:r>
                          <m:r>
                            <a:rPr lang="en-US" sz="2200" i="1">
                              <a:latin typeface="Cambria Math" panose="02040503050406030204" pitchFamily="18" charset="0"/>
                            </a:rPr>
                            <m:t>𝑏𝑎𝑠𝑒</m:t>
                          </m:r>
                        </m:sub>
                      </m:sSub>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𝑆</m:t>
                              </m:r>
                            </m:e>
                            <m:sub>
                              <m:r>
                                <a:rPr lang="en-US" sz="2200" i="1">
                                  <a:latin typeface="Cambria Math" panose="02040503050406030204" pitchFamily="18" charset="0"/>
                                </a:rPr>
                                <m:t>𝑏𝑎𝑠𝑒</m:t>
                              </m:r>
                            </m:sub>
                          </m:sSub>
                        </m:num>
                        <m:den>
                          <m:sSub>
                            <m:sSubPr>
                              <m:ctrlPr>
                                <a:rPr lang="en-US" sz="2200" i="1">
                                  <a:latin typeface="Cambria Math" panose="02040503050406030204" pitchFamily="18" charset="0"/>
                                </a:rPr>
                              </m:ctrlPr>
                            </m:sSubPr>
                            <m:e>
                              <m:r>
                                <a:rPr lang="en-US" sz="2200" i="1">
                                  <a:latin typeface="Cambria Math" panose="02040503050406030204" pitchFamily="18" charset="0"/>
                                </a:rPr>
                                <m:t>𝑉</m:t>
                              </m:r>
                            </m:e>
                            <m:sub>
                              <m:r>
                                <a:rPr lang="en-US" sz="2200" b="0" i="1" smtClean="0">
                                  <a:latin typeface="Cambria Math" panose="02040503050406030204" pitchFamily="18" charset="0"/>
                                </a:rPr>
                                <m:t>2</m:t>
                              </m:r>
                              <m:r>
                                <a:rPr lang="en-US" sz="2200" i="1">
                                  <a:latin typeface="Cambria Math" panose="02040503050406030204" pitchFamily="18" charset="0"/>
                                </a:rPr>
                                <m:t> </m:t>
                              </m:r>
                              <m:r>
                                <a:rPr lang="en-US" sz="2200" i="1">
                                  <a:latin typeface="Cambria Math" panose="02040503050406030204" pitchFamily="18" charset="0"/>
                                </a:rPr>
                                <m:t>𝑏𝑎𝑠𝑒</m:t>
                              </m:r>
                            </m:sub>
                          </m:sSub>
                        </m:den>
                      </m:f>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10,000</m:t>
                          </m:r>
                        </m:num>
                        <m:den>
                          <m:r>
                            <a:rPr lang="en-US" sz="2200" i="1">
                              <a:latin typeface="Cambria Math" panose="02040503050406030204" pitchFamily="18" charset="0"/>
                            </a:rPr>
                            <m:t>240</m:t>
                          </m:r>
                        </m:den>
                      </m:f>
                      <m:r>
                        <a:rPr lang="en-US" sz="2200" i="1">
                          <a:latin typeface="Cambria Math" panose="02040503050406030204" pitchFamily="18" charset="0"/>
                        </a:rPr>
                        <m:t>=4</m:t>
                      </m:r>
                      <m:r>
                        <a:rPr lang="en-US" sz="2200" b="0" i="1" smtClean="0">
                          <a:latin typeface="Cambria Math" panose="02040503050406030204" pitchFamily="18" charset="0"/>
                        </a:rPr>
                        <m:t>1</m:t>
                      </m:r>
                      <m:r>
                        <a:rPr lang="en-US" sz="2200" i="1">
                          <a:latin typeface="Cambria Math" panose="02040503050406030204" pitchFamily="18" charset="0"/>
                        </a:rPr>
                        <m:t>.</m:t>
                      </m:r>
                      <m:r>
                        <a:rPr lang="en-US" sz="2200" b="0" i="1" smtClean="0">
                          <a:latin typeface="Cambria Math" panose="02040503050406030204" pitchFamily="18" charset="0"/>
                        </a:rPr>
                        <m:t>6</m:t>
                      </m:r>
                      <m:r>
                        <a:rPr lang="en-US" sz="2200" i="1">
                          <a:latin typeface="Cambria Math" panose="02040503050406030204" pitchFamily="18" charset="0"/>
                        </a:rPr>
                        <m:t>7 </m:t>
                      </m:r>
                      <m:r>
                        <a:rPr lang="en-US" sz="2200" i="1">
                          <a:latin typeface="Cambria Math" panose="02040503050406030204" pitchFamily="18" charset="0"/>
                        </a:rPr>
                        <m:t>𝐴</m:t>
                      </m:r>
                    </m:oMath>
                  </m:oMathPara>
                </a14:m>
                <a:endParaRPr lang="en-US" sz="2200" dirty="0"/>
              </a:p>
              <a:p>
                <a:pPr algn="ctr"/>
                <a:endParaRPr lang="en-US" dirty="0"/>
              </a:p>
              <a:p>
                <a:endParaRPr lang="en-US" dirty="0"/>
              </a:p>
            </p:txBody>
          </p:sp>
        </mc:Choice>
        <mc:Fallback xmlns="">
          <p:sp>
            <p:nvSpPr>
              <p:cNvPr id="9" name="Rectangle 8">
                <a:extLst>
                  <a:ext uri="{FF2B5EF4-FFF2-40B4-BE49-F238E27FC236}">
                    <a16:creationId xmlns:a16="http://schemas.microsoft.com/office/drawing/2014/main" id="{62DFEDCB-31C6-CC44-85DB-7425AA3F7619}"/>
                  </a:ext>
                </a:extLst>
              </p:cNvPr>
              <p:cNvSpPr>
                <a:spLocks noRot="1" noChangeAspect="1" noMove="1" noResize="1" noEditPoints="1" noAdjustHandles="1" noChangeArrowheads="1" noChangeShapeType="1" noTextEdit="1"/>
              </p:cNvSpPr>
              <p:nvPr/>
            </p:nvSpPr>
            <p:spPr>
              <a:xfrm>
                <a:off x="185057" y="1343025"/>
                <a:ext cx="8120743" cy="5941627"/>
              </a:xfrm>
              <a:prstGeom prst="rect">
                <a:avLst/>
              </a:prstGeom>
              <a:blipFill>
                <a:blip r:embed="rId3"/>
                <a:stretch>
                  <a:fillRect l="-975" t="-513"/>
                </a:stretch>
              </a:blipFill>
            </p:spPr>
            <p:txBody>
              <a:bodyPr/>
              <a:lstStyle/>
              <a:p>
                <a:r>
                  <a:rPr lang="en-US">
                    <a:noFill/>
                  </a:rPr>
                  <a:t> </a:t>
                </a:r>
              </a:p>
            </p:txBody>
          </p:sp>
        </mc:Fallback>
      </mc:AlternateContent>
      <p:sp>
        <p:nvSpPr>
          <p:cNvPr id="10" name="Rectangle 2">
            <a:extLst>
              <a:ext uri="{FF2B5EF4-FFF2-40B4-BE49-F238E27FC236}">
                <a16:creationId xmlns:a16="http://schemas.microsoft.com/office/drawing/2014/main" id="{D00EC701-DB13-CD4D-9ED8-2A552F1BA1B4}"/>
              </a:ext>
            </a:extLst>
          </p:cNvPr>
          <p:cNvSpPr txBox="1">
            <a:spLocks noChangeArrowheads="1"/>
          </p:cNvSpPr>
          <p:nvPr/>
        </p:nvSpPr>
        <p:spPr bwMode="auto">
          <a:xfrm>
            <a:off x="185057"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Transformer Calculations</a:t>
            </a:r>
          </a:p>
        </p:txBody>
      </p:sp>
    </p:spTree>
    <p:extLst>
      <p:ext uri="{BB962C8B-B14F-4D97-AF65-F5344CB8AC3E}">
        <p14:creationId xmlns:p14="http://schemas.microsoft.com/office/powerpoint/2010/main" val="406118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500"/>
                                        <p:tgtEl>
                                          <p:spTgt spid="9">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4" end="4"/>
                                            </p:txEl>
                                          </p:spTgt>
                                        </p:tgtEl>
                                        <p:attrNameLst>
                                          <p:attrName>style.visibility</p:attrName>
                                        </p:attrNameLst>
                                      </p:cBhvr>
                                      <p:to>
                                        <p:strVal val="visible"/>
                                      </p:to>
                                    </p:set>
                                    <p:animEffect transition="in" filter="fade">
                                      <p:cBhvr>
                                        <p:cTn id="10" dur="500"/>
                                        <p:tgtEl>
                                          <p:spTgt spid="9">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animEffect transition="in" filter="fade">
                                      <p:cBhvr>
                                        <p:cTn id="13" dur="500"/>
                                        <p:tgtEl>
                                          <p:spTgt spid="9">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8" end="8"/>
                                            </p:txEl>
                                          </p:spTgt>
                                        </p:tgtEl>
                                        <p:attrNameLst>
                                          <p:attrName>style.visibility</p:attrName>
                                        </p:attrNameLst>
                                      </p:cBhvr>
                                      <p:to>
                                        <p:strVal val="visible"/>
                                      </p:to>
                                    </p:set>
                                    <p:animEffect transition="in" filter="fade">
                                      <p:cBhvr>
                                        <p:cTn id="18" dur="500"/>
                                        <p:tgtEl>
                                          <p:spTgt spid="9">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10" end="10"/>
                                            </p:txEl>
                                          </p:spTgt>
                                        </p:tgtEl>
                                        <p:attrNameLst>
                                          <p:attrName>style.visibility</p:attrName>
                                        </p:attrNameLst>
                                      </p:cBhvr>
                                      <p:to>
                                        <p:strVal val="visible"/>
                                      </p:to>
                                    </p:set>
                                    <p:animEffect transition="in" filter="fade">
                                      <p:cBhvr>
                                        <p:cTn id="23" dur="500"/>
                                        <p:tgtEl>
                                          <p:spTgt spid="9">
                                            <p:txEl>
                                              <p:pRg st="10" end="1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12" end="12"/>
                                            </p:txEl>
                                          </p:spTgt>
                                        </p:tgtEl>
                                        <p:attrNameLst>
                                          <p:attrName>style.visibility</p:attrName>
                                        </p:attrNameLst>
                                      </p:cBhvr>
                                      <p:to>
                                        <p:strVal val="visible"/>
                                      </p:to>
                                    </p:set>
                                    <p:animEffect transition="in" filter="fade">
                                      <p:cBhvr>
                                        <p:cTn id="28" dur="500"/>
                                        <p:tgtEl>
                                          <p:spTgt spid="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5" name="Rectangle 4"/>
          <p:cNvSpPr/>
          <p:nvPr/>
        </p:nvSpPr>
        <p:spPr>
          <a:xfrm>
            <a:off x="2656608" y="6246911"/>
            <a:ext cx="4953000" cy="307777"/>
          </a:xfrm>
          <a:prstGeom prst="rect">
            <a:avLst/>
          </a:prstGeom>
        </p:spPr>
        <p:txBody>
          <a:bodyPr wrap="square">
            <a:spAutoFit/>
          </a:bodyPr>
          <a:lstStyle/>
          <a:p>
            <a:r>
              <a:rPr lang="en-US" sz="1400" b="1" dirty="0">
                <a:solidFill>
                  <a:srgbClr val="000000"/>
                </a:solidFill>
                <a:latin typeface="CMSS10"/>
              </a:rPr>
              <a:t>Twenty-four hour demand curve for customer #1</a:t>
            </a:r>
            <a:endParaRPr lang="en-US" sz="1400" b="1" dirty="0"/>
          </a:p>
        </p:txBody>
      </p:sp>
      <p:sp>
        <p:nvSpPr>
          <p:cNvPr id="2" name="Rectangle 1"/>
          <p:cNvSpPr/>
          <p:nvPr/>
        </p:nvSpPr>
        <p:spPr>
          <a:xfrm>
            <a:off x="4392612" y="1307837"/>
            <a:ext cx="4572000" cy="1077218"/>
          </a:xfrm>
          <a:prstGeom prst="rect">
            <a:avLst/>
          </a:prstGeom>
          <a:ln>
            <a:solidFill>
              <a:schemeClr val="tx1"/>
            </a:solidFill>
          </a:ln>
        </p:spPr>
        <p:txBody>
          <a:bodyPr>
            <a:spAutoFit/>
          </a:bodyPr>
          <a:lstStyle/>
          <a:p>
            <a:r>
              <a:rPr lang="en-US" sz="1600" dirty="0">
                <a:cs typeface="Arial" panose="020B0604020202020204" pitchFamily="34" charset="0"/>
              </a:rPr>
              <a:t>It can be seen in the twenty-four-hour demand that there is a 15-minute maximum kW demand which occurs at 13:15 and has a value of</a:t>
            </a:r>
          </a:p>
          <a:p>
            <a:r>
              <a:rPr lang="en-US" sz="1600" dirty="0">
                <a:cs typeface="Arial" panose="020B0604020202020204" pitchFamily="34" charset="0"/>
              </a:rPr>
              <a:t>6.18 kW.</a:t>
            </a:r>
          </a:p>
        </p:txBody>
      </p:sp>
      <p:sp>
        <p:nvSpPr>
          <p:cNvPr id="10" name="Rectangle 2"/>
          <p:cNvSpPr txBox="1">
            <a:spLocks noChangeArrowheads="1"/>
          </p:cNvSpPr>
          <p:nvPr/>
        </p:nvSpPr>
        <p:spPr bwMode="auto">
          <a:xfrm>
            <a:off x="0" y="8233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Individual Customer Load</a:t>
            </a:r>
          </a:p>
        </p:txBody>
      </p:sp>
      <p:pic>
        <p:nvPicPr>
          <p:cNvPr id="4" name="Picture 3">
            <a:extLst>
              <a:ext uri="{FF2B5EF4-FFF2-40B4-BE49-F238E27FC236}">
                <a16:creationId xmlns:a16="http://schemas.microsoft.com/office/drawing/2014/main" id="{A5E5F562-1898-4442-82ED-4AFB0CFE43DB}"/>
              </a:ext>
            </a:extLst>
          </p:cNvPr>
          <p:cNvPicPr>
            <a:picLocks noChangeAspect="1"/>
          </p:cNvPicPr>
          <p:nvPr/>
        </p:nvPicPr>
        <p:blipFill>
          <a:blip r:embed="rId3"/>
          <a:stretch>
            <a:fillRect/>
          </a:stretch>
        </p:blipFill>
        <p:spPr>
          <a:xfrm>
            <a:off x="944969" y="2506977"/>
            <a:ext cx="6743700" cy="3771900"/>
          </a:xfrm>
          <a:prstGeom prst="rect">
            <a:avLst/>
          </a:prstGeom>
        </p:spPr>
      </p:pic>
    </p:spTree>
    <p:extLst>
      <p:ext uri="{BB962C8B-B14F-4D97-AF65-F5344CB8AC3E}">
        <p14:creationId xmlns:p14="http://schemas.microsoft.com/office/powerpoint/2010/main" val="363269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3917163"/>
              </a:xfrm>
              <a:prstGeom prst="rect">
                <a:avLst/>
              </a:prstGeom>
            </p:spPr>
            <p:txBody>
              <a:bodyPr wrap="square">
                <a:spAutoFit/>
              </a:bodyPr>
              <a:lstStyle/>
              <a:p>
                <a:r>
                  <a:rPr lang="en-US" sz="2200" b="1" dirty="0"/>
                  <a:t>Solution: </a:t>
                </a:r>
                <a:r>
                  <a:rPr lang="en-US" sz="2200" dirty="0"/>
                  <a:t>Now to calculate the per unit values for the secondary side </a:t>
                </a:r>
              </a:p>
              <a:p>
                <a:endParaRPr lang="en-US" sz="2200" b="1" dirty="0"/>
              </a:p>
              <a:p>
                <a:pPr/>
                <a14:m>
                  <m:oMathPara xmlns:m="http://schemas.openxmlformats.org/officeDocument/2006/math">
                    <m:oMathParaPr>
                      <m:jc m:val="centerGroup"/>
                    </m:oMathParaPr>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𝑉</m:t>
                          </m:r>
                        </m:e>
                        <m:sub>
                          <m:r>
                            <a:rPr lang="en-US" sz="2200" b="0" i="1" smtClean="0">
                              <a:latin typeface="Cambria Math" panose="02040503050406030204" pitchFamily="18" charset="0"/>
                            </a:rPr>
                            <m:t>2 </m:t>
                          </m:r>
                          <m:r>
                            <a:rPr lang="en-US" sz="2200" b="0" i="1" smtClean="0">
                              <a:latin typeface="Cambria Math" panose="02040503050406030204" pitchFamily="18" charset="0"/>
                            </a:rPr>
                            <m:t>𝑝𝑢</m:t>
                          </m:r>
                        </m:sub>
                      </m:sSub>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𝑉</m:t>
                              </m:r>
                            </m:e>
                            <m:sub>
                              <m:r>
                                <a:rPr lang="en-US" sz="2200" b="0" i="1" smtClean="0">
                                  <a:latin typeface="Cambria Math" panose="02040503050406030204" pitchFamily="18" charset="0"/>
                                </a:rPr>
                                <m:t>2 </m:t>
                              </m:r>
                              <m:r>
                                <a:rPr lang="en-US" sz="2200" b="0" i="1" smtClean="0">
                                  <a:latin typeface="Cambria Math" panose="02040503050406030204" pitchFamily="18" charset="0"/>
                                </a:rPr>
                                <m:t>𝑎𝑐𝑡𝑢𝑎𝑙</m:t>
                              </m:r>
                            </m:sub>
                          </m:sSub>
                        </m:num>
                        <m:den>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𝑉</m:t>
                              </m:r>
                            </m:e>
                            <m:sub>
                              <m:r>
                                <a:rPr lang="en-US" sz="2200" b="0" i="1" smtClean="0">
                                  <a:latin typeface="Cambria Math" panose="02040503050406030204" pitchFamily="18" charset="0"/>
                                </a:rPr>
                                <m:t>2 </m:t>
                              </m:r>
                              <m:r>
                                <a:rPr lang="en-US" sz="2200" b="0" i="1" smtClean="0">
                                  <a:latin typeface="Cambria Math" panose="02040503050406030204" pitchFamily="18" charset="0"/>
                                </a:rPr>
                                <m:t>𝑏𝑎𝑠𝑒</m:t>
                              </m:r>
                            </m:sub>
                          </m:sSub>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235</m:t>
                          </m:r>
                        </m:num>
                        <m:den>
                          <m:r>
                            <a:rPr lang="en-US" sz="2200" b="0" i="1" smtClean="0">
                              <a:latin typeface="Cambria Math" panose="02040503050406030204" pitchFamily="18" charset="0"/>
                            </a:rPr>
                            <m:t>240</m:t>
                          </m:r>
                        </m:den>
                      </m:f>
                      <m:r>
                        <a:rPr lang="en-US" sz="2200" b="0" i="1" smtClean="0">
                          <a:latin typeface="Cambria Math" panose="02040503050406030204" pitchFamily="18" charset="0"/>
                        </a:rPr>
                        <m:t>=0.9792</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0</m:t>
                          </m:r>
                        </m:e>
                        <m:sup>
                          <m:r>
                            <a:rPr lang="en-US" sz="2200" b="0" i="1" smtClean="0">
                              <a:latin typeface="Cambria Math" panose="02040503050406030204" pitchFamily="18" charset="0"/>
                              <a:ea typeface="Cambria Math" panose="02040503050406030204" pitchFamily="18" charset="0"/>
                            </a:rPr>
                            <m:t>°</m:t>
                          </m:r>
                        </m:sup>
                      </m:sSup>
                      <m:r>
                        <a:rPr lang="en-US" sz="2200" b="0" i="1" smtClean="0">
                          <a:latin typeface="Cambria Math" panose="02040503050406030204" pitchFamily="18" charset="0"/>
                        </a:rPr>
                        <m:t> </m:t>
                      </m:r>
                      <m:r>
                        <a:rPr lang="en-US" sz="2200" b="0" i="1" smtClean="0">
                          <a:latin typeface="Cambria Math" panose="02040503050406030204" pitchFamily="18" charset="0"/>
                        </a:rPr>
                        <m:t>𝑝𝑢</m:t>
                      </m:r>
                    </m:oMath>
                  </m:oMathPara>
                </a14:m>
                <a:endParaRPr lang="en-US" sz="2200" dirty="0"/>
              </a:p>
              <a:p>
                <a:endParaRPr lang="en-US" sz="2200" dirty="0"/>
              </a:p>
              <a:p>
                <a:pPr algn="ct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panose="02040503050406030204" pitchFamily="18" charset="0"/>
                            </a:rPr>
                            <m:t>𝐼</m:t>
                          </m:r>
                        </m:e>
                        <m:sub>
                          <m:r>
                            <a:rPr lang="en-US" sz="2200" i="1">
                              <a:latin typeface="Cambria Math" panose="02040503050406030204" pitchFamily="18" charset="0"/>
                            </a:rPr>
                            <m:t>2 </m:t>
                          </m:r>
                          <m:r>
                            <a:rPr lang="en-US" sz="2200" i="1">
                              <a:latin typeface="Cambria Math" panose="02040503050406030204" pitchFamily="18" charset="0"/>
                            </a:rPr>
                            <m:t>𝑝𝑢</m:t>
                          </m:r>
                        </m:sub>
                      </m:sSub>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b="0" i="1" smtClean="0">
                                  <a:latin typeface="Cambria Math" panose="02040503050406030204" pitchFamily="18" charset="0"/>
                                </a:rPr>
                                <m:t>𝐼</m:t>
                              </m:r>
                            </m:e>
                            <m:sub>
                              <m:r>
                                <a:rPr lang="en-US" sz="2200" i="1">
                                  <a:latin typeface="Cambria Math" panose="02040503050406030204" pitchFamily="18" charset="0"/>
                                </a:rPr>
                                <m:t>2 </m:t>
                              </m:r>
                              <m:r>
                                <a:rPr lang="en-US" sz="2200" i="1">
                                  <a:latin typeface="Cambria Math" panose="02040503050406030204" pitchFamily="18" charset="0"/>
                                </a:rPr>
                                <m:t>𝑎𝑐𝑡𝑢𝑎𝑙</m:t>
                              </m:r>
                            </m:sub>
                          </m:sSub>
                        </m:num>
                        <m:den>
                          <m:sSub>
                            <m:sSubPr>
                              <m:ctrlPr>
                                <a:rPr lang="en-US" sz="2200" i="1">
                                  <a:latin typeface="Cambria Math" panose="02040503050406030204" pitchFamily="18" charset="0"/>
                                </a:rPr>
                              </m:ctrlPr>
                            </m:sSubPr>
                            <m:e>
                              <m:r>
                                <a:rPr lang="en-US" sz="2200" b="0" i="1" smtClean="0">
                                  <a:latin typeface="Cambria Math" panose="02040503050406030204" pitchFamily="18" charset="0"/>
                                </a:rPr>
                                <m:t>𝐼</m:t>
                              </m:r>
                            </m:e>
                            <m:sub>
                              <m:r>
                                <a:rPr lang="en-US" sz="2200" i="1">
                                  <a:latin typeface="Cambria Math" panose="02040503050406030204" pitchFamily="18" charset="0"/>
                                </a:rPr>
                                <m:t>2 </m:t>
                              </m:r>
                              <m:r>
                                <a:rPr lang="en-US" sz="2200" i="1">
                                  <a:latin typeface="Cambria Math" panose="02040503050406030204" pitchFamily="18" charset="0"/>
                                </a:rPr>
                                <m:t>𝑏𝑎𝑠𝑒</m:t>
                              </m:r>
                            </m:sub>
                          </m:sSub>
                        </m:den>
                      </m:f>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b="0" i="1" smtClean="0">
                              <a:latin typeface="Cambria Math" panose="02040503050406030204" pitchFamily="18" charset="0"/>
                            </a:rPr>
                            <m:t>37</m:t>
                          </m:r>
                        </m:num>
                        <m:den>
                          <m:r>
                            <a:rPr lang="en-US" sz="2200" b="0" i="1" smtClean="0">
                              <a:latin typeface="Cambria Math" panose="02040503050406030204" pitchFamily="18" charset="0"/>
                            </a:rPr>
                            <m:t>41.67</m:t>
                          </m:r>
                        </m:den>
                      </m:f>
                      <m:r>
                        <a:rPr lang="en-US" sz="2200" i="1">
                          <a:latin typeface="Cambria Math" panose="02040503050406030204" pitchFamily="18" charset="0"/>
                        </a:rPr>
                        <m:t>=</m:t>
                      </m:r>
                      <m:r>
                        <a:rPr lang="en-US" sz="2200" b="0" i="1" smtClean="0">
                          <a:latin typeface="Cambria Math" panose="02040503050406030204" pitchFamily="18" charset="0"/>
                        </a:rPr>
                        <m:t>0.8879</m:t>
                      </m:r>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−3</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0</m:t>
                          </m:r>
                        </m:e>
                        <m:sup>
                          <m:r>
                            <a:rPr lang="en-US" sz="2200" i="1">
                              <a:latin typeface="Cambria Math" panose="02040503050406030204" pitchFamily="18" charset="0"/>
                              <a:ea typeface="Cambria Math" panose="02040503050406030204" pitchFamily="18" charset="0"/>
                            </a:rPr>
                            <m:t>°</m:t>
                          </m:r>
                        </m:sup>
                      </m:sSup>
                      <m:r>
                        <a:rPr lang="en-US" sz="2200" i="1">
                          <a:latin typeface="Cambria Math" panose="02040503050406030204" pitchFamily="18" charset="0"/>
                        </a:rPr>
                        <m:t> </m:t>
                      </m:r>
                      <m:r>
                        <a:rPr lang="en-US" sz="2200" i="1">
                          <a:latin typeface="Cambria Math" panose="02040503050406030204" pitchFamily="18" charset="0"/>
                        </a:rPr>
                        <m:t>𝑝𝑢</m:t>
                      </m:r>
                    </m:oMath>
                  </m:oMathPara>
                </a14:m>
                <a:endParaRPr lang="en-US" sz="2200" dirty="0"/>
              </a:p>
              <a:p>
                <a:pPr algn="ctr"/>
                <a:endParaRPr lang="en-US" sz="2200" dirty="0"/>
              </a:p>
              <a:p>
                <a:pPr algn="ctr"/>
                <a:endParaRPr lang="en-US" dirty="0"/>
              </a:p>
              <a:p>
                <a:endParaRPr lang="en-US" dirty="0"/>
              </a:p>
            </p:txBody>
          </p:sp>
        </mc:Choice>
        <mc:Fallback xmlns="">
          <p:sp>
            <p:nvSpPr>
              <p:cNvPr id="9" name="Rectangle 8">
                <a:extLst>
                  <a:ext uri="{FF2B5EF4-FFF2-40B4-BE49-F238E27FC236}">
                    <a16:creationId xmlns:a16="http://schemas.microsoft.com/office/drawing/2014/main" id="{62DFEDCB-31C6-CC44-85DB-7425AA3F7619}"/>
                  </a:ext>
                </a:extLst>
              </p:cNvPr>
              <p:cNvSpPr>
                <a:spLocks noRot="1" noChangeAspect="1" noMove="1" noResize="1" noEditPoints="1" noAdjustHandles="1" noChangeArrowheads="1" noChangeShapeType="1" noTextEdit="1"/>
              </p:cNvSpPr>
              <p:nvPr/>
            </p:nvSpPr>
            <p:spPr>
              <a:xfrm>
                <a:off x="185057" y="1343025"/>
                <a:ext cx="8120743" cy="3917163"/>
              </a:xfrm>
              <a:prstGeom prst="rect">
                <a:avLst/>
              </a:prstGeom>
              <a:blipFill>
                <a:blip r:embed="rId2"/>
                <a:stretch>
                  <a:fillRect l="-938" t="-971"/>
                </a:stretch>
              </a:blipFill>
            </p:spPr>
            <p:txBody>
              <a:bodyPr/>
              <a:lstStyle/>
              <a:p>
                <a:r>
                  <a:rPr lang="en-US">
                    <a:noFill/>
                  </a:rPr>
                  <a:t> </a:t>
                </a:r>
              </a:p>
            </p:txBody>
          </p:sp>
        </mc:Fallback>
      </mc:AlternateContent>
      <p:sp>
        <p:nvSpPr>
          <p:cNvPr id="10" name="Rectangle 2">
            <a:extLst>
              <a:ext uri="{FF2B5EF4-FFF2-40B4-BE49-F238E27FC236}">
                <a16:creationId xmlns:a16="http://schemas.microsoft.com/office/drawing/2014/main" id="{D00EC701-DB13-CD4D-9ED8-2A552F1BA1B4}"/>
              </a:ext>
            </a:extLst>
          </p:cNvPr>
          <p:cNvSpPr txBox="1">
            <a:spLocks noChangeArrowheads="1"/>
          </p:cNvSpPr>
          <p:nvPr/>
        </p:nvSpPr>
        <p:spPr bwMode="auto">
          <a:xfrm>
            <a:off x="185057"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Transformer Calculations</a:t>
            </a:r>
          </a:p>
        </p:txBody>
      </p:sp>
    </p:spTree>
    <p:extLst>
      <p:ext uri="{BB962C8B-B14F-4D97-AF65-F5344CB8AC3E}">
        <p14:creationId xmlns:p14="http://schemas.microsoft.com/office/powerpoint/2010/main" val="284821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blinds(horizontal)">
                                      <p:cBhvr>
                                        <p:cTn id="7" dur="500"/>
                                        <p:tgtEl>
                                          <p:spTgt spid="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4" end="4"/>
                                            </p:txEl>
                                          </p:spTgt>
                                        </p:tgtEl>
                                        <p:attrNameLst>
                                          <p:attrName>style.visibility</p:attrName>
                                        </p:attrNameLst>
                                      </p:cBhvr>
                                      <p:to>
                                        <p:strVal val="visible"/>
                                      </p:to>
                                    </p:set>
                                    <p:animEffect transition="in" filter="blinds(horizontal)">
                                      <p:cBhvr>
                                        <p:cTn id="1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3200876"/>
          </a:xfrm>
          <a:prstGeom prst="rect">
            <a:avLst/>
          </a:prstGeom>
        </p:spPr>
        <p:txBody>
          <a:bodyPr wrap="square">
            <a:spAutoFit/>
          </a:bodyPr>
          <a:lstStyle/>
          <a:p>
            <a:r>
              <a:rPr lang="en-US" sz="2200" b="1" dirty="0"/>
              <a:t>Solution: </a:t>
            </a:r>
            <a:r>
              <a:rPr lang="en-US" sz="2200" dirty="0"/>
              <a:t>Performing KVL on the circuit</a:t>
            </a:r>
          </a:p>
          <a:p>
            <a:endParaRPr lang="en-US" sz="2200" dirty="0"/>
          </a:p>
          <a:p>
            <a:endParaRPr lang="en-US" sz="2200" dirty="0"/>
          </a:p>
          <a:p>
            <a:endParaRPr lang="en-US" sz="2200" dirty="0"/>
          </a:p>
          <a:p>
            <a:endParaRPr lang="en-US" sz="2200" b="1" dirty="0"/>
          </a:p>
          <a:p>
            <a:endParaRPr lang="en-US" sz="2200" dirty="0"/>
          </a:p>
          <a:p>
            <a:pPr algn="ctr"/>
            <a:endParaRPr lang="en-US" sz="2200" dirty="0"/>
          </a:p>
          <a:p>
            <a:pPr algn="ctr"/>
            <a:endParaRPr lang="en-US" dirty="0"/>
          </a:p>
          <a:p>
            <a:endParaRPr lang="en-US" dirty="0"/>
          </a:p>
        </p:txBody>
      </p:sp>
      <p:sp>
        <p:nvSpPr>
          <p:cNvPr id="10" name="Rectangle 2">
            <a:extLst>
              <a:ext uri="{FF2B5EF4-FFF2-40B4-BE49-F238E27FC236}">
                <a16:creationId xmlns:a16="http://schemas.microsoft.com/office/drawing/2014/main" id="{D00EC701-DB13-CD4D-9ED8-2A552F1BA1B4}"/>
              </a:ext>
            </a:extLst>
          </p:cNvPr>
          <p:cNvSpPr txBox="1">
            <a:spLocks noChangeArrowheads="1"/>
          </p:cNvSpPr>
          <p:nvPr/>
        </p:nvSpPr>
        <p:spPr bwMode="auto">
          <a:xfrm>
            <a:off x="185057"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Transformer Calculations</a:t>
            </a:r>
          </a:p>
        </p:txBody>
      </p:sp>
      <p:pic>
        <p:nvPicPr>
          <p:cNvPr id="3" name="Picture 2" descr="A close up of a logo&#10;&#10;Description automatically generated">
            <a:extLst>
              <a:ext uri="{FF2B5EF4-FFF2-40B4-BE49-F238E27FC236}">
                <a16:creationId xmlns:a16="http://schemas.microsoft.com/office/drawing/2014/main" id="{65DC9D8E-C633-7B40-979E-8FF50971C4F6}"/>
              </a:ext>
            </a:extLst>
          </p:cNvPr>
          <p:cNvPicPr>
            <a:picLocks noChangeAspect="1"/>
          </p:cNvPicPr>
          <p:nvPr/>
        </p:nvPicPr>
        <p:blipFill>
          <a:blip r:embed="rId2"/>
          <a:stretch>
            <a:fillRect/>
          </a:stretch>
        </p:blipFill>
        <p:spPr>
          <a:xfrm>
            <a:off x="1792593" y="1841946"/>
            <a:ext cx="4838519" cy="2773064"/>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0408E11-8DAD-2E43-B4C4-95E54DDAA678}"/>
                  </a:ext>
                </a:extLst>
              </p:cNvPr>
              <p:cNvSpPr/>
              <p:nvPr/>
            </p:nvSpPr>
            <p:spPr>
              <a:xfrm>
                <a:off x="5668592" y="3303329"/>
                <a:ext cx="1211101" cy="344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0.9792</m:t>
                      </m:r>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0</m:t>
                          </m:r>
                        </m:e>
                        <m:sup>
                          <m:r>
                            <a:rPr lang="en-US" sz="1600" i="1">
                              <a:latin typeface="Cambria Math" panose="02040503050406030204" pitchFamily="18" charset="0"/>
                              <a:ea typeface="Cambria Math" panose="02040503050406030204" pitchFamily="18" charset="0"/>
                            </a:rPr>
                            <m:t>°</m:t>
                          </m:r>
                        </m:sup>
                      </m:sSup>
                    </m:oMath>
                  </m:oMathPara>
                </a14:m>
                <a:endParaRPr lang="en-US" sz="1600" dirty="0"/>
              </a:p>
            </p:txBody>
          </p:sp>
        </mc:Choice>
        <mc:Fallback xmlns="">
          <p:sp>
            <p:nvSpPr>
              <p:cNvPr id="4" name="Rectangle 3">
                <a:extLst>
                  <a:ext uri="{FF2B5EF4-FFF2-40B4-BE49-F238E27FC236}">
                    <a16:creationId xmlns:a16="http://schemas.microsoft.com/office/drawing/2014/main" id="{30408E11-8DAD-2E43-B4C4-95E54DDAA678}"/>
                  </a:ext>
                </a:extLst>
              </p:cNvPr>
              <p:cNvSpPr>
                <a:spLocks noRot="1" noChangeAspect="1" noMove="1" noResize="1" noEditPoints="1" noAdjustHandles="1" noChangeArrowheads="1" noChangeShapeType="1" noTextEdit="1"/>
              </p:cNvSpPr>
              <p:nvPr/>
            </p:nvSpPr>
            <p:spPr>
              <a:xfrm>
                <a:off x="5668592" y="3303329"/>
                <a:ext cx="1211101" cy="3441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3F78F3A-17F9-574E-972A-C5D1DB0031B8}"/>
                  </a:ext>
                </a:extLst>
              </p:cNvPr>
              <p:cNvSpPr/>
              <p:nvPr/>
            </p:nvSpPr>
            <p:spPr>
              <a:xfrm>
                <a:off x="4812240" y="2105390"/>
                <a:ext cx="2610330" cy="34413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0.8879</m:t>
                      </m:r>
                      <m:r>
                        <a:rPr lang="en-US" sz="1600" i="1">
                          <a:latin typeface="Cambria Math" panose="02040503050406030204" pitchFamily="18" charset="0"/>
                          <a:ea typeface="Cambria Math" panose="02040503050406030204" pitchFamily="18" charset="0"/>
                        </a:rPr>
                        <m:t>∠−3</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0</m:t>
                          </m:r>
                        </m:e>
                        <m:sup>
                          <m:r>
                            <a:rPr lang="en-US" sz="1600" i="1">
                              <a:latin typeface="Cambria Math" panose="02040503050406030204" pitchFamily="18" charset="0"/>
                              <a:ea typeface="Cambria Math" panose="02040503050406030204" pitchFamily="18" charset="0"/>
                            </a:rPr>
                            <m:t>°</m:t>
                          </m:r>
                        </m:sup>
                      </m:sSup>
                    </m:oMath>
                  </m:oMathPara>
                </a14:m>
                <a:endParaRPr lang="en-US" sz="1600" dirty="0"/>
              </a:p>
            </p:txBody>
          </p:sp>
        </mc:Choice>
        <mc:Fallback xmlns="">
          <p:sp>
            <p:nvSpPr>
              <p:cNvPr id="5" name="Rectangle 4">
                <a:extLst>
                  <a:ext uri="{FF2B5EF4-FFF2-40B4-BE49-F238E27FC236}">
                    <a16:creationId xmlns:a16="http://schemas.microsoft.com/office/drawing/2014/main" id="{83F78F3A-17F9-574E-972A-C5D1DB0031B8}"/>
                  </a:ext>
                </a:extLst>
              </p:cNvPr>
              <p:cNvSpPr>
                <a:spLocks noRot="1" noChangeAspect="1" noMove="1" noResize="1" noEditPoints="1" noAdjustHandles="1" noChangeArrowheads="1" noChangeShapeType="1" noTextEdit="1"/>
              </p:cNvSpPr>
              <p:nvPr/>
            </p:nvSpPr>
            <p:spPr>
              <a:xfrm>
                <a:off x="4812240" y="2105390"/>
                <a:ext cx="2610330" cy="34413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81E9088-3A68-5B49-9BC9-5BA308E3925B}"/>
                  </a:ext>
                </a:extLst>
              </p:cNvPr>
              <p:cNvSpPr/>
              <p:nvPr/>
            </p:nvSpPr>
            <p:spPr>
              <a:xfrm>
                <a:off x="2906687" y="2103686"/>
                <a:ext cx="2610330" cy="34413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0</m:t>
                      </m:r>
                      <m:r>
                        <a:rPr lang="en-US" sz="1600" b="0" i="1" smtClean="0">
                          <a:latin typeface="Cambria Math" panose="02040503050406030204" pitchFamily="18" charset="0"/>
                        </a:rPr>
                        <m:t>.025 </m:t>
                      </m:r>
                      <m:r>
                        <a:rPr lang="en-US" sz="160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45</m:t>
                          </m:r>
                        </m:e>
                        <m:sup>
                          <m:r>
                            <a:rPr lang="en-US" sz="1600" i="1">
                              <a:latin typeface="Cambria Math" panose="02040503050406030204" pitchFamily="18" charset="0"/>
                              <a:ea typeface="Cambria Math" panose="02040503050406030204" pitchFamily="18" charset="0"/>
                            </a:rPr>
                            <m:t>°</m:t>
                          </m:r>
                        </m:sup>
                      </m:sSup>
                    </m:oMath>
                  </m:oMathPara>
                </a14:m>
                <a:endParaRPr lang="en-US" sz="1600" dirty="0"/>
              </a:p>
            </p:txBody>
          </p:sp>
        </mc:Choice>
        <mc:Fallback xmlns="">
          <p:sp>
            <p:nvSpPr>
              <p:cNvPr id="11" name="Rectangle 10">
                <a:extLst>
                  <a:ext uri="{FF2B5EF4-FFF2-40B4-BE49-F238E27FC236}">
                    <a16:creationId xmlns:a16="http://schemas.microsoft.com/office/drawing/2014/main" id="{381E9088-3A68-5B49-9BC9-5BA308E3925B}"/>
                  </a:ext>
                </a:extLst>
              </p:cNvPr>
              <p:cNvSpPr>
                <a:spLocks noRot="1" noChangeAspect="1" noMove="1" noResize="1" noEditPoints="1" noAdjustHandles="1" noChangeArrowheads="1" noChangeShapeType="1" noTextEdit="1"/>
              </p:cNvSpPr>
              <p:nvPr/>
            </p:nvSpPr>
            <p:spPr>
              <a:xfrm>
                <a:off x="2906687" y="2103686"/>
                <a:ext cx="2610330" cy="344133"/>
              </a:xfrm>
              <a:prstGeom prst="rect">
                <a:avLst/>
              </a:prstGeom>
              <a:blipFill>
                <a:blip r:embed="rId5"/>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17E01D6-E06E-5648-AB0D-0FD41BF6978E}"/>
                  </a:ext>
                </a:extLst>
              </p:cNvPr>
              <p:cNvSpPr/>
              <p:nvPr/>
            </p:nvSpPr>
            <p:spPr>
              <a:xfrm>
                <a:off x="-626674" y="4805641"/>
                <a:ext cx="7066721" cy="50706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1 </m:t>
                          </m:r>
                          <m:r>
                            <a:rPr lang="en-US" b="0" i="1" smtClean="0">
                              <a:latin typeface="Cambria Math" panose="02040503050406030204" pitchFamily="18" charset="0"/>
                            </a:rPr>
                            <m:t>𝑝𝑢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𝑝𝑢</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2 </m:t>
                          </m:r>
                          <m:r>
                            <a:rPr lang="en-US" b="0" i="1" smtClean="0">
                              <a:latin typeface="Cambria Math" panose="02040503050406030204" pitchFamily="18" charset="0"/>
                            </a:rPr>
                            <m:t>𝑝𝑢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2 </m:t>
                          </m:r>
                          <m:r>
                            <a:rPr lang="en-US" b="0" i="1" smtClean="0">
                              <a:latin typeface="Cambria Math" panose="02040503050406030204" pitchFamily="18" charset="0"/>
                            </a:rPr>
                            <m:t>𝑝𝑢</m:t>
                          </m:r>
                        </m:sub>
                      </m:sSub>
                    </m:oMath>
                  </m:oMathPara>
                </a14:m>
                <a:endParaRPr lang="en-US" dirty="0"/>
              </a:p>
            </p:txBody>
          </p:sp>
        </mc:Choice>
        <mc:Fallback xmlns="">
          <p:sp>
            <p:nvSpPr>
              <p:cNvPr id="12" name="Rectangle 11">
                <a:extLst>
                  <a:ext uri="{FF2B5EF4-FFF2-40B4-BE49-F238E27FC236}">
                    <a16:creationId xmlns:a16="http://schemas.microsoft.com/office/drawing/2014/main" id="{817E01D6-E06E-5648-AB0D-0FD41BF6978E}"/>
                  </a:ext>
                </a:extLst>
              </p:cNvPr>
              <p:cNvSpPr>
                <a:spLocks noRot="1" noChangeAspect="1" noMove="1" noResize="1" noEditPoints="1" noAdjustHandles="1" noChangeArrowheads="1" noChangeShapeType="1" noTextEdit="1"/>
              </p:cNvSpPr>
              <p:nvPr/>
            </p:nvSpPr>
            <p:spPr>
              <a:xfrm>
                <a:off x="-626674" y="4805641"/>
                <a:ext cx="7066721" cy="507062"/>
              </a:xfrm>
              <a:prstGeom prst="rect">
                <a:avLst/>
              </a:prstGeom>
              <a:blipFill>
                <a:blip r:embed="rId6"/>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C2D0D36-59E7-9346-85AA-9BF5C9BDCB93}"/>
                  </a:ext>
                </a:extLst>
              </p:cNvPr>
              <p:cNvSpPr/>
              <p:nvPr/>
            </p:nvSpPr>
            <p:spPr>
              <a:xfrm>
                <a:off x="1387959" y="5503334"/>
                <a:ext cx="7066721" cy="470000"/>
              </a:xfrm>
              <a:prstGeom prst="rect">
                <a:avLst/>
              </a:prstGeom>
            </p:spPr>
            <p:txBody>
              <a:bodyPr wrap="square">
                <a:spAutoFit/>
              </a:bodyPr>
              <a:lstStyle/>
              <a:p>
                <a:pPr algn="ctr"/>
                <a14:m>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.025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45</m:t>
                        </m:r>
                      </m:e>
                      <m:sup>
                        <m:r>
                          <a:rPr lang="en-US"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0.8879</m:t>
                    </m:r>
                    <m:r>
                      <a:rPr lang="en-US" i="1">
                        <a:latin typeface="Cambria Math" panose="02040503050406030204" pitchFamily="18" charset="0"/>
                        <a:ea typeface="Cambria Math" panose="02040503050406030204" pitchFamily="18" charset="0"/>
                      </a:rPr>
                      <m:t>∠−3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m:t>
                        </m:r>
                      </m:e>
                      <m:sup>
                        <m:r>
                          <a:rPr lang="en-US" i="1">
                            <a:latin typeface="Cambria Math" panose="02040503050406030204" pitchFamily="18" charset="0"/>
                            <a:ea typeface="Cambria Math" panose="02040503050406030204" pitchFamily="18" charset="0"/>
                          </a:rPr>
                          <m:t>°</m:t>
                        </m:r>
                      </m:sup>
                    </m:sSup>
                  </m:oMath>
                </a14:m>
                <a:r>
                  <a:rPr lang="en-US" dirty="0"/>
                  <a:t>)+ </a:t>
                </a:r>
                <a14:m>
                  <m:oMath xmlns:m="http://schemas.openxmlformats.org/officeDocument/2006/math">
                    <m:r>
                      <a:rPr lang="en-US" i="1">
                        <a:latin typeface="Cambria Math" panose="02040503050406030204" pitchFamily="18" charset="0"/>
                      </a:rPr>
                      <m:t>0.9792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m:t>
                        </m:r>
                      </m:e>
                      <m:sup>
                        <m:r>
                          <a:rPr lang="en-US" i="1">
                            <a:latin typeface="Cambria Math" panose="02040503050406030204" pitchFamily="18" charset="0"/>
                            <a:ea typeface="Cambria Math" panose="02040503050406030204" pitchFamily="18" charset="0"/>
                          </a:rPr>
                          <m:t>°</m:t>
                        </m:r>
                      </m:sup>
                    </m:sSup>
                  </m:oMath>
                </a14:m>
                <a:endParaRPr lang="en-US" dirty="0"/>
              </a:p>
            </p:txBody>
          </p:sp>
        </mc:Choice>
        <mc:Fallback xmlns="">
          <p:sp>
            <p:nvSpPr>
              <p:cNvPr id="13" name="Rectangle 12">
                <a:extLst>
                  <a:ext uri="{FF2B5EF4-FFF2-40B4-BE49-F238E27FC236}">
                    <a16:creationId xmlns:a16="http://schemas.microsoft.com/office/drawing/2014/main" id="{7C2D0D36-59E7-9346-85AA-9BF5C9BDCB93}"/>
                  </a:ext>
                </a:extLst>
              </p:cNvPr>
              <p:cNvSpPr>
                <a:spLocks noRot="1" noChangeAspect="1" noMove="1" noResize="1" noEditPoints="1" noAdjustHandles="1" noChangeArrowheads="1" noChangeShapeType="1" noTextEdit="1"/>
              </p:cNvSpPr>
              <p:nvPr/>
            </p:nvSpPr>
            <p:spPr>
              <a:xfrm>
                <a:off x="1387959" y="5503334"/>
                <a:ext cx="7066721" cy="470000"/>
              </a:xfrm>
              <a:prstGeom prst="rect">
                <a:avLst/>
              </a:prstGeom>
              <a:blipFill>
                <a:blip r:embed="rId7"/>
                <a:stretch>
                  <a:fillRect t="-5263"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2D9EEB4-BC4E-7649-BED6-6A72DC3A6016}"/>
                  </a:ext>
                </a:extLst>
              </p:cNvPr>
              <p:cNvSpPr/>
              <p:nvPr/>
            </p:nvSpPr>
            <p:spPr>
              <a:xfrm>
                <a:off x="-83032" y="6225115"/>
                <a:ext cx="7066721" cy="4700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=1.0007</m:t>
                      </m:r>
                      <m:r>
                        <a:rPr lang="en-US" b="0" i="1" smtClean="0">
                          <a:latin typeface="Cambria Math" panose="02040503050406030204" pitchFamily="18" charset="0"/>
                          <a:ea typeface="Cambria Math" panose="02040503050406030204" pitchFamily="18" charset="0"/>
                        </a:rPr>
                        <m:t>∠0.32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9</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𝑝𝑢</m:t>
                      </m:r>
                    </m:oMath>
                  </m:oMathPara>
                </a14:m>
                <a:endParaRPr lang="en-US" dirty="0"/>
              </a:p>
            </p:txBody>
          </p:sp>
        </mc:Choice>
        <mc:Fallback xmlns="">
          <p:sp>
            <p:nvSpPr>
              <p:cNvPr id="14" name="Rectangle 13">
                <a:extLst>
                  <a:ext uri="{FF2B5EF4-FFF2-40B4-BE49-F238E27FC236}">
                    <a16:creationId xmlns:a16="http://schemas.microsoft.com/office/drawing/2014/main" id="{82D9EEB4-BC4E-7649-BED6-6A72DC3A6016}"/>
                  </a:ext>
                </a:extLst>
              </p:cNvPr>
              <p:cNvSpPr>
                <a:spLocks noRot="1" noChangeAspect="1" noMove="1" noResize="1" noEditPoints="1" noAdjustHandles="1" noChangeArrowheads="1" noChangeShapeType="1" noTextEdit="1"/>
              </p:cNvSpPr>
              <p:nvPr/>
            </p:nvSpPr>
            <p:spPr>
              <a:xfrm>
                <a:off x="-83032" y="6225115"/>
                <a:ext cx="7066721" cy="470000"/>
              </a:xfrm>
              <a:prstGeom prst="rect">
                <a:avLst/>
              </a:prstGeom>
              <a:blipFill>
                <a:blip r:embed="rId8"/>
                <a:stretch>
                  <a:fillRect b="-21053"/>
                </a:stretch>
              </a:blipFill>
            </p:spPr>
            <p:txBody>
              <a:bodyPr/>
              <a:lstStyle/>
              <a:p>
                <a:r>
                  <a:rPr lang="en-US">
                    <a:noFill/>
                  </a:rPr>
                  <a:t> </a:t>
                </a:r>
              </a:p>
            </p:txBody>
          </p:sp>
        </mc:Fallback>
      </mc:AlternateContent>
    </p:spTree>
    <p:extLst>
      <p:ext uri="{BB962C8B-B14F-4D97-AF65-F5344CB8AC3E}">
        <p14:creationId xmlns:p14="http://schemas.microsoft.com/office/powerpoint/2010/main" val="175325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blinds(horizontal)">
                                      <p:cBhvr>
                                        <p:cTn id="1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1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3200876"/>
          </a:xfrm>
          <a:prstGeom prst="rect">
            <a:avLst/>
          </a:prstGeom>
        </p:spPr>
        <p:txBody>
          <a:bodyPr wrap="square">
            <a:spAutoFit/>
          </a:bodyPr>
          <a:lstStyle/>
          <a:p>
            <a:r>
              <a:rPr lang="en-US" sz="2200" b="1" dirty="0"/>
              <a:t>Solution: </a:t>
            </a:r>
            <a:r>
              <a:rPr lang="en-US" sz="2200" dirty="0"/>
              <a:t>Converting the per unit value back to its actual value</a:t>
            </a:r>
          </a:p>
          <a:p>
            <a:endParaRPr lang="en-US" sz="2200" dirty="0"/>
          </a:p>
          <a:p>
            <a:endParaRPr lang="en-US" sz="2200" dirty="0"/>
          </a:p>
          <a:p>
            <a:endParaRPr lang="en-US" sz="2200" dirty="0"/>
          </a:p>
          <a:p>
            <a:endParaRPr lang="en-US" sz="2200" b="1" dirty="0"/>
          </a:p>
          <a:p>
            <a:endParaRPr lang="en-US" sz="2200" dirty="0"/>
          </a:p>
          <a:p>
            <a:pPr algn="ctr"/>
            <a:endParaRPr lang="en-US" sz="2200" dirty="0"/>
          </a:p>
          <a:p>
            <a:pPr algn="ctr"/>
            <a:endParaRPr lang="en-US" dirty="0"/>
          </a:p>
          <a:p>
            <a:endParaRPr lang="en-US" dirty="0"/>
          </a:p>
        </p:txBody>
      </p:sp>
      <p:sp>
        <p:nvSpPr>
          <p:cNvPr id="10" name="Rectangle 2">
            <a:extLst>
              <a:ext uri="{FF2B5EF4-FFF2-40B4-BE49-F238E27FC236}">
                <a16:creationId xmlns:a16="http://schemas.microsoft.com/office/drawing/2014/main" id="{D00EC701-DB13-CD4D-9ED8-2A552F1BA1B4}"/>
              </a:ext>
            </a:extLst>
          </p:cNvPr>
          <p:cNvSpPr txBox="1">
            <a:spLocks noChangeArrowheads="1"/>
          </p:cNvSpPr>
          <p:nvPr/>
        </p:nvSpPr>
        <p:spPr bwMode="auto">
          <a:xfrm>
            <a:off x="185057"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Transformer Calculations</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17E01D6-E06E-5648-AB0D-0FD41BF6978E}"/>
                  </a:ext>
                </a:extLst>
              </p:cNvPr>
              <p:cNvSpPr/>
              <p:nvPr/>
            </p:nvSpPr>
            <p:spPr>
              <a:xfrm>
                <a:off x="-440151" y="2137246"/>
                <a:ext cx="7066721" cy="50706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1 </m:t>
                          </m:r>
                          <m:r>
                            <a:rPr lang="en-US" b="0" i="1" smtClean="0">
                              <a:latin typeface="Cambria Math" panose="02040503050406030204" pitchFamily="18" charset="0"/>
                            </a:rPr>
                            <m:t>𝑎𝑐𝑡𝑢𝑎𝑙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1 </m:t>
                          </m:r>
                          <m:r>
                            <a:rPr lang="en-US" b="0" i="1" smtClean="0">
                              <a:latin typeface="Cambria Math" panose="02040503050406030204" pitchFamily="18" charset="0"/>
                            </a:rPr>
                            <m:t>𝑝𝑢</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1 </m:t>
                          </m:r>
                          <m:r>
                            <a:rPr lang="en-US" b="0" i="1" smtClean="0">
                              <a:latin typeface="Cambria Math" panose="02040503050406030204" pitchFamily="18" charset="0"/>
                            </a:rPr>
                            <m:t>𝑏𝑎𝑠𝑒</m:t>
                          </m:r>
                        </m:sub>
                      </m:sSub>
                    </m:oMath>
                  </m:oMathPara>
                </a14:m>
                <a:endParaRPr lang="en-US" dirty="0"/>
              </a:p>
            </p:txBody>
          </p:sp>
        </mc:Choice>
        <mc:Fallback xmlns="">
          <p:sp>
            <p:nvSpPr>
              <p:cNvPr id="12" name="Rectangle 11">
                <a:extLst>
                  <a:ext uri="{FF2B5EF4-FFF2-40B4-BE49-F238E27FC236}">
                    <a16:creationId xmlns:a16="http://schemas.microsoft.com/office/drawing/2014/main" id="{817E01D6-E06E-5648-AB0D-0FD41BF6978E}"/>
                  </a:ext>
                </a:extLst>
              </p:cNvPr>
              <p:cNvSpPr>
                <a:spLocks noRot="1" noChangeAspect="1" noMove="1" noResize="1" noEditPoints="1" noAdjustHandles="1" noChangeArrowheads="1" noChangeShapeType="1" noTextEdit="1"/>
              </p:cNvSpPr>
              <p:nvPr/>
            </p:nvSpPr>
            <p:spPr>
              <a:xfrm>
                <a:off x="-440151" y="2137246"/>
                <a:ext cx="7066721" cy="507062"/>
              </a:xfrm>
              <a:prstGeom prst="rect">
                <a:avLst/>
              </a:prstGeom>
              <a:blipFill>
                <a:blip r:embed="rId2"/>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C2D0D36-59E7-9346-85AA-9BF5C9BDCB93}"/>
                  </a:ext>
                </a:extLst>
              </p:cNvPr>
              <p:cNvSpPr/>
              <p:nvPr/>
            </p:nvSpPr>
            <p:spPr>
              <a:xfrm>
                <a:off x="347870" y="2837759"/>
                <a:ext cx="7066721" cy="4700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=1.0007∗2400</m:t>
                      </m:r>
                    </m:oMath>
                  </m:oMathPara>
                </a14:m>
                <a:endParaRPr lang="en-US" dirty="0"/>
              </a:p>
            </p:txBody>
          </p:sp>
        </mc:Choice>
        <mc:Fallback xmlns="">
          <p:sp>
            <p:nvSpPr>
              <p:cNvPr id="13" name="Rectangle 12">
                <a:extLst>
                  <a:ext uri="{FF2B5EF4-FFF2-40B4-BE49-F238E27FC236}">
                    <a16:creationId xmlns:a16="http://schemas.microsoft.com/office/drawing/2014/main" id="{7C2D0D36-59E7-9346-85AA-9BF5C9BDCB93}"/>
                  </a:ext>
                </a:extLst>
              </p:cNvPr>
              <p:cNvSpPr>
                <a:spLocks noRot="1" noChangeAspect="1" noMove="1" noResize="1" noEditPoints="1" noAdjustHandles="1" noChangeArrowheads="1" noChangeShapeType="1" noTextEdit="1"/>
              </p:cNvSpPr>
              <p:nvPr/>
            </p:nvSpPr>
            <p:spPr>
              <a:xfrm>
                <a:off x="347870" y="2837759"/>
                <a:ext cx="7066721" cy="470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60E5873-7F27-564E-A42D-B2640DD6728A}"/>
                  </a:ext>
                </a:extLst>
              </p:cNvPr>
              <p:cNvSpPr/>
              <p:nvPr/>
            </p:nvSpPr>
            <p:spPr>
              <a:xfrm>
                <a:off x="0" y="3480270"/>
                <a:ext cx="7066721" cy="4700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=2401.7 </m:t>
                      </m:r>
                      <m:r>
                        <a:rPr lang="en-US" b="0" i="1" smtClean="0">
                          <a:latin typeface="Cambria Math" panose="02040503050406030204" pitchFamily="18" charset="0"/>
                        </a:rPr>
                        <m:t>𝑉</m:t>
                      </m:r>
                    </m:oMath>
                  </m:oMathPara>
                </a14:m>
                <a:endParaRPr lang="en-US" dirty="0"/>
              </a:p>
            </p:txBody>
          </p:sp>
        </mc:Choice>
        <mc:Fallback xmlns="">
          <p:sp>
            <p:nvSpPr>
              <p:cNvPr id="15" name="Rectangle 14">
                <a:extLst>
                  <a:ext uri="{FF2B5EF4-FFF2-40B4-BE49-F238E27FC236}">
                    <a16:creationId xmlns:a16="http://schemas.microsoft.com/office/drawing/2014/main" id="{460E5873-7F27-564E-A42D-B2640DD6728A}"/>
                  </a:ext>
                </a:extLst>
              </p:cNvPr>
              <p:cNvSpPr>
                <a:spLocks noRot="1" noChangeAspect="1" noMove="1" noResize="1" noEditPoints="1" noAdjustHandles="1" noChangeArrowheads="1" noChangeShapeType="1" noTextEdit="1"/>
              </p:cNvSpPr>
              <p:nvPr/>
            </p:nvSpPr>
            <p:spPr>
              <a:xfrm>
                <a:off x="0" y="3480270"/>
                <a:ext cx="7066721" cy="470000"/>
              </a:xfrm>
              <a:prstGeom prst="rect">
                <a:avLst/>
              </a:prstGeom>
              <a:blipFill>
                <a:blip r:embed="rId4"/>
                <a:stretch>
                  <a:fillRect b="-184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645A40FB-7268-934F-AC5B-2E1887AAE477}"/>
              </a:ext>
            </a:extLst>
          </p:cNvPr>
          <p:cNvSpPr/>
          <p:nvPr/>
        </p:nvSpPr>
        <p:spPr>
          <a:xfrm>
            <a:off x="185057" y="4259725"/>
            <a:ext cx="8697006" cy="830997"/>
          </a:xfrm>
          <a:prstGeom prst="rect">
            <a:avLst/>
          </a:prstGeom>
        </p:spPr>
        <p:txBody>
          <a:bodyPr wrap="square">
            <a:spAutoFit/>
          </a:bodyPr>
          <a:lstStyle/>
          <a:p>
            <a:r>
              <a:rPr lang="en-US" dirty="0"/>
              <a:t>and the per-unit value and actual value have the same phase angle so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C76138B-D911-964E-AA20-6AABE57BA9B2}"/>
                  </a:ext>
                </a:extLst>
              </p:cNvPr>
              <p:cNvSpPr/>
              <p:nvPr/>
            </p:nvSpPr>
            <p:spPr>
              <a:xfrm>
                <a:off x="1934878" y="5762794"/>
                <a:ext cx="3196964" cy="47000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i="1">
                          <a:latin typeface="Cambria Math" panose="02040503050406030204" pitchFamily="18" charset="0"/>
                        </a:rPr>
                        <m:t>=2401.7</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0.32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9</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𝑉</m:t>
                      </m:r>
                    </m:oMath>
                  </m:oMathPara>
                </a14:m>
                <a:endParaRPr lang="en-US" dirty="0"/>
              </a:p>
            </p:txBody>
          </p:sp>
        </mc:Choice>
        <mc:Fallback xmlns="">
          <p:sp>
            <p:nvSpPr>
              <p:cNvPr id="6" name="Rectangle 5">
                <a:extLst>
                  <a:ext uri="{FF2B5EF4-FFF2-40B4-BE49-F238E27FC236}">
                    <a16:creationId xmlns:a16="http://schemas.microsoft.com/office/drawing/2014/main" id="{9C76138B-D911-964E-AA20-6AABE57BA9B2}"/>
                  </a:ext>
                </a:extLst>
              </p:cNvPr>
              <p:cNvSpPr>
                <a:spLocks noRot="1" noChangeAspect="1" noMove="1" noResize="1" noEditPoints="1" noAdjustHandles="1" noChangeArrowheads="1" noChangeShapeType="1" noTextEdit="1"/>
              </p:cNvSpPr>
              <p:nvPr/>
            </p:nvSpPr>
            <p:spPr>
              <a:xfrm>
                <a:off x="1934878" y="5762794"/>
                <a:ext cx="3196964" cy="470000"/>
              </a:xfrm>
              <a:prstGeom prst="rect">
                <a:avLst/>
              </a:prstGeom>
              <a:blipFill>
                <a:blip r:embed="rId5"/>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105589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blinds(horizontal)">
                                      <p:cBhvr>
                                        <p:cTn id="22" dur="500"/>
                                        <p:tgtEl>
                                          <p:spTgt spid="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1084208"/>
              </a:xfrm>
              <a:prstGeom prst="rect">
                <a:avLst/>
              </a:prstGeom>
            </p:spPr>
            <p:txBody>
              <a:bodyPr wrap="square">
                <a:spAutoFit/>
              </a:bodyPr>
              <a:lstStyle/>
              <a:p>
                <a:r>
                  <a:rPr lang="en-US" sz="2200" dirty="0"/>
                  <a:t>Now let’s take a look at the transformer impedance to show a very interesting result. The impedance for the transformer is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=0.025∠</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45</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𝑝𝑢</m:t>
                    </m:r>
                  </m:oMath>
                </a14:m>
                <a:endParaRPr lang="en-US" sz="2200" dirty="0"/>
              </a:p>
            </p:txBody>
          </p:sp>
        </mc:Choice>
        <mc:Fallback xmlns="">
          <p:sp>
            <p:nvSpPr>
              <p:cNvPr id="9" name="Rectangle 8">
                <a:extLst>
                  <a:ext uri="{FF2B5EF4-FFF2-40B4-BE49-F238E27FC236}">
                    <a16:creationId xmlns:a16="http://schemas.microsoft.com/office/drawing/2014/main" id="{62DFEDCB-31C6-CC44-85DB-7425AA3F7619}"/>
                  </a:ext>
                </a:extLst>
              </p:cNvPr>
              <p:cNvSpPr>
                <a:spLocks noRot="1" noChangeAspect="1" noMove="1" noResize="1" noEditPoints="1" noAdjustHandles="1" noChangeArrowheads="1" noChangeShapeType="1" noTextEdit="1"/>
              </p:cNvSpPr>
              <p:nvPr/>
            </p:nvSpPr>
            <p:spPr>
              <a:xfrm>
                <a:off x="185057" y="1343025"/>
                <a:ext cx="8120743" cy="1084208"/>
              </a:xfrm>
              <a:prstGeom prst="rect">
                <a:avLst/>
              </a:prstGeom>
              <a:blipFill>
                <a:blip r:embed="rId2"/>
                <a:stretch>
                  <a:fillRect l="-938" t="-3488" b="-5814"/>
                </a:stretch>
              </a:blipFill>
            </p:spPr>
            <p:txBody>
              <a:bodyPr/>
              <a:lstStyle/>
              <a:p>
                <a:r>
                  <a:rPr lang="en-US">
                    <a:noFill/>
                  </a:rPr>
                  <a:t> </a:t>
                </a:r>
              </a:p>
            </p:txBody>
          </p:sp>
        </mc:Fallback>
      </mc:AlternateContent>
      <p:sp>
        <p:nvSpPr>
          <p:cNvPr id="10" name="Rectangle 2">
            <a:extLst>
              <a:ext uri="{FF2B5EF4-FFF2-40B4-BE49-F238E27FC236}">
                <a16:creationId xmlns:a16="http://schemas.microsoft.com/office/drawing/2014/main" id="{D00EC701-DB13-CD4D-9ED8-2A552F1BA1B4}"/>
              </a:ext>
            </a:extLst>
          </p:cNvPr>
          <p:cNvSpPr txBox="1">
            <a:spLocks noChangeArrowheads="1"/>
          </p:cNvSpPr>
          <p:nvPr/>
        </p:nvSpPr>
        <p:spPr bwMode="auto">
          <a:xfrm>
            <a:off x="185057"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Transformer Calculations</a:t>
            </a:r>
          </a:p>
        </p:txBody>
      </p:sp>
      <p:sp>
        <p:nvSpPr>
          <p:cNvPr id="2" name="Rectangle 1">
            <a:extLst>
              <a:ext uri="{FF2B5EF4-FFF2-40B4-BE49-F238E27FC236}">
                <a16:creationId xmlns:a16="http://schemas.microsoft.com/office/drawing/2014/main" id="{CFCB927E-AA84-8A41-B559-6C852DC4CCAF}"/>
              </a:ext>
            </a:extLst>
          </p:cNvPr>
          <p:cNvSpPr/>
          <p:nvPr/>
        </p:nvSpPr>
        <p:spPr>
          <a:xfrm>
            <a:off x="185057" y="2477020"/>
            <a:ext cx="4572000" cy="461665"/>
          </a:xfrm>
          <a:prstGeom prst="rect">
            <a:avLst/>
          </a:prstGeom>
        </p:spPr>
        <p:txBody>
          <a:bodyPr>
            <a:spAutoFit/>
          </a:bodyPr>
          <a:lstStyle/>
          <a:p>
            <a:r>
              <a:rPr lang="en-US" dirty="0"/>
              <a:t>If we use a high side base:</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DEB85C1-C2B6-3043-9671-5514181A026C}"/>
                  </a:ext>
                </a:extLst>
              </p:cNvPr>
              <p:cNvSpPr/>
              <p:nvPr/>
            </p:nvSpPr>
            <p:spPr>
              <a:xfrm>
                <a:off x="568768" y="2933675"/>
                <a:ext cx="4889993" cy="9055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1 </m:t>
                          </m:r>
                          <m:r>
                            <a:rPr lang="en-US" b="0" i="1" smtClean="0">
                              <a:latin typeface="Cambria Math" panose="02040503050406030204" pitchFamily="18" charset="0"/>
                            </a:rPr>
                            <m:t>𝑏𝑎𝑠𝑒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1 </m:t>
                              </m:r>
                              <m:r>
                                <a:rPr lang="en-US" b="0" i="1" smtClean="0">
                                  <a:latin typeface="Cambria Math" panose="02040503050406030204" pitchFamily="18" charset="0"/>
                                </a:rPr>
                                <m:t>𝑏𝑎𝑠𝑒</m:t>
                              </m:r>
                            </m:sub>
                            <m:sup>
                              <m:r>
                                <a:rPr lang="en-US" b="0" i="1" smtClean="0">
                                  <a:latin typeface="Cambria Math" panose="02040503050406030204" pitchFamily="18" charset="0"/>
                                </a:rPr>
                                <m:t>2</m:t>
                              </m:r>
                            </m:sup>
                          </m:sSub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𝑏𝑎𝑠𝑒</m:t>
                              </m:r>
                            </m:sub>
                          </m:sSub>
                        </m:den>
                      </m:f>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2400</m:t>
                              </m:r>
                            </m:e>
                            <m:sup>
                              <m:r>
                                <a:rPr lang="en-US" b="0" i="1" smtClean="0">
                                  <a:latin typeface="Cambria Math" panose="02040503050406030204" pitchFamily="18" charset="0"/>
                                </a:rPr>
                                <m:t>2</m:t>
                              </m:r>
                            </m:sup>
                          </m:sSup>
                        </m:num>
                        <m:den>
                          <m:r>
                            <a:rPr lang="en-US" b="0" i="1" smtClean="0">
                              <a:latin typeface="Cambria Math" panose="02040503050406030204" pitchFamily="18" charset="0"/>
                            </a:rPr>
                            <m:t>10,000</m:t>
                          </m:r>
                        </m:den>
                      </m:f>
                      <m:r>
                        <a:rPr lang="en-US" b="0" i="1" smtClean="0">
                          <a:latin typeface="Cambria Math" panose="02040503050406030204" pitchFamily="18" charset="0"/>
                        </a:rPr>
                        <m:t>=576 </m:t>
                      </m:r>
                      <m:r>
                        <m:rPr>
                          <m:sty m:val="p"/>
                        </m:rPr>
                        <a:rPr lang="el-GR" b="0"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3" name="Rectangle 2">
                <a:extLst>
                  <a:ext uri="{FF2B5EF4-FFF2-40B4-BE49-F238E27FC236}">
                    <a16:creationId xmlns:a16="http://schemas.microsoft.com/office/drawing/2014/main" id="{6DEB85C1-C2B6-3043-9671-5514181A026C}"/>
                  </a:ext>
                </a:extLst>
              </p:cNvPr>
              <p:cNvSpPr>
                <a:spLocks noRot="1" noChangeAspect="1" noMove="1" noResize="1" noEditPoints="1" noAdjustHandles="1" noChangeArrowheads="1" noChangeShapeType="1" noTextEdit="1"/>
              </p:cNvSpPr>
              <p:nvPr/>
            </p:nvSpPr>
            <p:spPr>
              <a:xfrm>
                <a:off x="568768" y="2933675"/>
                <a:ext cx="4889993" cy="905504"/>
              </a:xfrm>
              <a:prstGeom prst="rect">
                <a:avLst/>
              </a:prstGeom>
              <a:blipFill>
                <a:blip r:embed="rId3"/>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1D11197-2FB7-1C44-8741-6678BB93FBA1}"/>
                  </a:ext>
                </a:extLst>
              </p:cNvPr>
              <p:cNvSpPr/>
              <p:nvPr/>
            </p:nvSpPr>
            <p:spPr>
              <a:xfrm>
                <a:off x="570543" y="3874252"/>
                <a:ext cx="7349769" cy="5166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1 </m:t>
                          </m:r>
                          <m:r>
                            <a:rPr lang="en-US" b="0" i="1" smtClean="0">
                              <a:latin typeface="Cambria Math" panose="02040503050406030204" pitchFamily="18" charset="0"/>
                            </a:rPr>
                            <m:t>𝑎𝑐𝑡𝑢𝑎𝑙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1 </m:t>
                          </m:r>
                          <m:r>
                            <a:rPr lang="en-US" b="0" i="1" smtClean="0">
                              <a:latin typeface="Cambria Math" panose="02040503050406030204" pitchFamily="18" charset="0"/>
                            </a:rPr>
                            <m:t>𝑏𝑎𝑠𝑒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1 </m:t>
                          </m:r>
                          <m:r>
                            <a:rPr lang="en-US" b="0" i="1" smtClean="0">
                              <a:latin typeface="Cambria Math" panose="02040503050406030204" pitchFamily="18" charset="0"/>
                            </a:rPr>
                            <m:t>𝑝𝑢</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576</m:t>
                          </m:r>
                        </m:e>
                      </m:d>
                      <m:d>
                        <m:dPr>
                          <m:ctrlPr>
                            <a:rPr lang="en-US" b="0" i="1" smtClean="0">
                              <a:latin typeface="Cambria Math" panose="02040503050406030204" pitchFamily="18" charset="0"/>
                            </a:rPr>
                          </m:ctrlPr>
                        </m:dPr>
                        <m:e>
                          <m:r>
                            <a:rPr lang="en-US" b="0" i="1" smtClean="0">
                              <a:latin typeface="Cambria Math" panose="02040503050406030204" pitchFamily="18" charset="0"/>
                            </a:rPr>
                            <m:t>0.025</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45</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=14.4 </m:t>
                      </m:r>
                      <m:r>
                        <m:rPr>
                          <m:sty m:val="p"/>
                        </m:rPr>
                        <a:rPr lang="el-GR" b="0"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11" name="Rectangle 10">
                <a:extLst>
                  <a:ext uri="{FF2B5EF4-FFF2-40B4-BE49-F238E27FC236}">
                    <a16:creationId xmlns:a16="http://schemas.microsoft.com/office/drawing/2014/main" id="{51D11197-2FB7-1C44-8741-6678BB93FBA1}"/>
                  </a:ext>
                </a:extLst>
              </p:cNvPr>
              <p:cNvSpPr>
                <a:spLocks noRot="1" noChangeAspect="1" noMove="1" noResize="1" noEditPoints="1" noAdjustHandles="1" noChangeArrowheads="1" noChangeShapeType="1" noTextEdit="1"/>
              </p:cNvSpPr>
              <p:nvPr/>
            </p:nvSpPr>
            <p:spPr>
              <a:xfrm>
                <a:off x="570543" y="3874252"/>
                <a:ext cx="7349769" cy="516616"/>
              </a:xfrm>
              <a:prstGeom prst="rect">
                <a:avLst/>
              </a:prstGeom>
              <a:blipFill>
                <a:blip r:embed="rId4"/>
                <a:stretch>
                  <a:fillRect b="-11905"/>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5E795CF-DEF0-994D-9638-BF34E5291257}"/>
              </a:ext>
            </a:extLst>
          </p:cNvPr>
          <p:cNvSpPr/>
          <p:nvPr/>
        </p:nvSpPr>
        <p:spPr>
          <a:xfrm>
            <a:off x="185057" y="4585905"/>
            <a:ext cx="4572000" cy="461665"/>
          </a:xfrm>
          <a:prstGeom prst="rect">
            <a:avLst/>
          </a:prstGeom>
        </p:spPr>
        <p:txBody>
          <a:bodyPr>
            <a:spAutoFit/>
          </a:bodyPr>
          <a:lstStyle/>
          <a:p>
            <a:r>
              <a:rPr lang="en-US" dirty="0"/>
              <a:t>If we use a low side base:</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B8CB03D-E6F6-ED43-8B9B-54AAF57184AD}"/>
                  </a:ext>
                </a:extLst>
              </p:cNvPr>
              <p:cNvSpPr/>
              <p:nvPr/>
            </p:nvSpPr>
            <p:spPr>
              <a:xfrm>
                <a:off x="568768" y="5086719"/>
                <a:ext cx="4966744" cy="9055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2 </m:t>
                          </m:r>
                          <m:r>
                            <a:rPr lang="en-US" b="0" i="1" smtClean="0">
                              <a:latin typeface="Cambria Math" panose="02040503050406030204" pitchFamily="18" charset="0"/>
                            </a:rPr>
                            <m:t>𝑏𝑎𝑠𝑒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2 </m:t>
                              </m:r>
                              <m:r>
                                <a:rPr lang="en-US" b="0" i="1" smtClean="0">
                                  <a:latin typeface="Cambria Math" panose="02040503050406030204" pitchFamily="18" charset="0"/>
                                </a:rPr>
                                <m:t>𝑏𝑎𝑠𝑒</m:t>
                              </m:r>
                            </m:sub>
                            <m:sup>
                              <m:r>
                                <a:rPr lang="en-US" b="0" i="1" smtClean="0">
                                  <a:latin typeface="Cambria Math" panose="02040503050406030204" pitchFamily="18" charset="0"/>
                                </a:rPr>
                                <m:t>2</m:t>
                              </m:r>
                            </m:sup>
                          </m:sSub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𝑏𝑎𝑠𝑒</m:t>
                              </m:r>
                            </m:sub>
                          </m:sSub>
                        </m:den>
                      </m:f>
                      <m:r>
                        <a:rPr lang="en-US"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240</m:t>
                              </m:r>
                            </m:e>
                            <m:sup>
                              <m:r>
                                <a:rPr lang="en-US" b="0" i="1" smtClean="0">
                                  <a:latin typeface="Cambria Math" panose="02040503050406030204" pitchFamily="18" charset="0"/>
                                </a:rPr>
                                <m:t>2</m:t>
                              </m:r>
                            </m:sup>
                          </m:sSup>
                        </m:num>
                        <m:den>
                          <m:r>
                            <a:rPr lang="en-US" b="0" i="1" smtClean="0">
                              <a:latin typeface="Cambria Math" panose="02040503050406030204" pitchFamily="18" charset="0"/>
                            </a:rPr>
                            <m:t>10,000</m:t>
                          </m:r>
                        </m:den>
                      </m:f>
                      <m:r>
                        <a:rPr lang="en-US" b="0" i="1" smtClean="0">
                          <a:latin typeface="Cambria Math" panose="02040503050406030204" pitchFamily="18" charset="0"/>
                        </a:rPr>
                        <m:t>=5.76 </m:t>
                      </m:r>
                      <m:r>
                        <m:rPr>
                          <m:sty m:val="p"/>
                        </m:rPr>
                        <a:rPr lang="el-GR" b="0"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13" name="Rectangle 12">
                <a:extLst>
                  <a:ext uri="{FF2B5EF4-FFF2-40B4-BE49-F238E27FC236}">
                    <a16:creationId xmlns:a16="http://schemas.microsoft.com/office/drawing/2014/main" id="{DB8CB03D-E6F6-ED43-8B9B-54AAF57184AD}"/>
                  </a:ext>
                </a:extLst>
              </p:cNvPr>
              <p:cNvSpPr>
                <a:spLocks noRot="1" noChangeAspect="1" noMove="1" noResize="1" noEditPoints="1" noAdjustHandles="1" noChangeArrowheads="1" noChangeShapeType="1" noTextEdit="1"/>
              </p:cNvSpPr>
              <p:nvPr/>
            </p:nvSpPr>
            <p:spPr>
              <a:xfrm>
                <a:off x="568768" y="5086719"/>
                <a:ext cx="4966744" cy="905504"/>
              </a:xfrm>
              <a:prstGeom prst="rect">
                <a:avLst/>
              </a:prstGeom>
              <a:blipFill>
                <a:blip r:embed="rId5"/>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2B82711-6597-8240-A9F9-21E4A4511917}"/>
                  </a:ext>
                </a:extLst>
              </p:cNvPr>
              <p:cNvSpPr/>
              <p:nvPr/>
            </p:nvSpPr>
            <p:spPr>
              <a:xfrm>
                <a:off x="568768" y="6115461"/>
                <a:ext cx="7582204" cy="5166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2 </m:t>
                          </m:r>
                          <m:r>
                            <a:rPr lang="en-US" b="0" i="1" smtClean="0">
                              <a:latin typeface="Cambria Math" panose="02040503050406030204" pitchFamily="18" charset="0"/>
                            </a:rPr>
                            <m:t>𝑎𝑐𝑡𝑢𝑎𝑙</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2 </m:t>
                          </m:r>
                          <m:r>
                            <a:rPr lang="en-US" b="0" i="1" smtClean="0">
                              <a:latin typeface="Cambria Math" panose="02040503050406030204" pitchFamily="18" charset="0"/>
                            </a:rPr>
                            <m:t>𝑏𝑎𝑠𝑒</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2 </m:t>
                          </m:r>
                          <m:r>
                            <a:rPr lang="en-US" b="0" i="1" smtClean="0">
                              <a:latin typeface="Cambria Math" panose="02040503050406030204" pitchFamily="18" charset="0"/>
                            </a:rPr>
                            <m:t>𝑝𝑢</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5.76</m:t>
                          </m:r>
                        </m:e>
                      </m:d>
                      <m:d>
                        <m:dPr>
                          <m:ctrlPr>
                            <a:rPr lang="en-US" b="0" i="1" smtClean="0">
                              <a:latin typeface="Cambria Math" panose="02040503050406030204" pitchFamily="18" charset="0"/>
                            </a:rPr>
                          </m:ctrlPr>
                        </m:dPr>
                        <m:e>
                          <m:r>
                            <a:rPr lang="en-US" b="0" i="1" smtClean="0">
                              <a:latin typeface="Cambria Math" panose="02040503050406030204" pitchFamily="18" charset="0"/>
                            </a:rPr>
                            <m:t>0.025</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45</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=0.144 </m:t>
                      </m:r>
                      <m:r>
                        <m:rPr>
                          <m:sty m:val="p"/>
                        </m:rPr>
                        <a:rPr lang="el-GR" b="0" i="1" smtClean="0">
                          <a:latin typeface="Cambria Math" panose="02040503050406030204" pitchFamily="18" charset="0"/>
                          <a:ea typeface="Cambria Math" panose="02040503050406030204" pitchFamily="18" charset="0"/>
                        </a:rPr>
                        <m:t>Ω</m:t>
                      </m:r>
                    </m:oMath>
                  </m:oMathPara>
                </a14:m>
                <a:endParaRPr lang="en-US" dirty="0"/>
              </a:p>
            </p:txBody>
          </p:sp>
        </mc:Choice>
        <mc:Fallback xmlns="">
          <p:sp>
            <p:nvSpPr>
              <p:cNvPr id="14" name="Rectangle 13">
                <a:extLst>
                  <a:ext uri="{FF2B5EF4-FFF2-40B4-BE49-F238E27FC236}">
                    <a16:creationId xmlns:a16="http://schemas.microsoft.com/office/drawing/2014/main" id="{C2B82711-6597-8240-A9F9-21E4A4511917}"/>
                  </a:ext>
                </a:extLst>
              </p:cNvPr>
              <p:cNvSpPr>
                <a:spLocks noRot="1" noChangeAspect="1" noMove="1" noResize="1" noEditPoints="1" noAdjustHandles="1" noChangeArrowheads="1" noChangeShapeType="1" noTextEdit="1"/>
              </p:cNvSpPr>
              <p:nvPr/>
            </p:nvSpPr>
            <p:spPr>
              <a:xfrm>
                <a:off x="568768" y="6115461"/>
                <a:ext cx="7582204" cy="51661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455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3" grpId="0"/>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9" name="Rectangle 8">
            <a:extLst>
              <a:ext uri="{FF2B5EF4-FFF2-40B4-BE49-F238E27FC236}">
                <a16:creationId xmlns:a16="http://schemas.microsoft.com/office/drawing/2014/main" id="{62DFEDCB-31C6-CC44-85DB-7425AA3F7619}"/>
              </a:ext>
            </a:extLst>
          </p:cNvPr>
          <p:cNvSpPr/>
          <p:nvPr/>
        </p:nvSpPr>
        <p:spPr>
          <a:xfrm>
            <a:off x="185057" y="1343025"/>
            <a:ext cx="8120743" cy="430887"/>
          </a:xfrm>
          <a:prstGeom prst="rect">
            <a:avLst/>
          </a:prstGeom>
        </p:spPr>
        <p:txBody>
          <a:bodyPr wrap="square">
            <a:spAutoFit/>
          </a:bodyPr>
          <a:lstStyle/>
          <a:p>
            <a:r>
              <a:rPr lang="en-US" sz="2200" dirty="0"/>
              <a:t>So which is it??</a:t>
            </a:r>
          </a:p>
        </p:txBody>
      </p:sp>
      <p:sp>
        <p:nvSpPr>
          <p:cNvPr id="10" name="Rectangle 2">
            <a:extLst>
              <a:ext uri="{FF2B5EF4-FFF2-40B4-BE49-F238E27FC236}">
                <a16:creationId xmlns:a16="http://schemas.microsoft.com/office/drawing/2014/main" id="{D00EC701-DB13-CD4D-9ED8-2A552F1BA1B4}"/>
              </a:ext>
            </a:extLst>
          </p:cNvPr>
          <p:cNvSpPr txBox="1">
            <a:spLocks noChangeArrowheads="1"/>
          </p:cNvSpPr>
          <p:nvPr/>
        </p:nvSpPr>
        <p:spPr bwMode="auto">
          <a:xfrm>
            <a:off x="185057"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dirty="0">
                <a:latin typeface="Arial" panose="020B0604020202020204" pitchFamily="34" charset="0"/>
              </a:rPr>
              <a:t>Transformer Calculations</a:t>
            </a:r>
          </a:p>
        </p:txBody>
      </p:sp>
      <p:pic>
        <p:nvPicPr>
          <p:cNvPr id="15" name="Picture 14" descr="A screenshot of a cell phone&#10;&#10;Description automatically generated">
            <a:extLst>
              <a:ext uri="{FF2B5EF4-FFF2-40B4-BE49-F238E27FC236}">
                <a16:creationId xmlns:a16="http://schemas.microsoft.com/office/drawing/2014/main" id="{4EDC0574-855E-0344-9B48-8ACF5D2DB7FD}"/>
              </a:ext>
            </a:extLst>
          </p:cNvPr>
          <p:cNvPicPr>
            <a:picLocks noChangeAspect="1"/>
          </p:cNvPicPr>
          <p:nvPr/>
        </p:nvPicPr>
        <p:blipFill>
          <a:blip r:embed="rId2"/>
          <a:stretch>
            <a:fillRect/>
          </a:stretch>
        </p:blipFill>
        <p:spPr>
          <a:xfrm>
            <a:off x="685071" y="2432255"/>
            <a:ext cx="7620729" cy="2448427"/>
          </a:xfrm>
          <a:prstGeom prst="rect">
            <a:avLst/>
          </a:prstGeom>
        </p:spPr>
      </p:pic>
    </p:spTree>
    <p:extLst>
      <p:ext uri="{BB962C8B-B14F-4D97-AF65-F5344CB8AC3E}">
        <p14:creationId xmlns:p14="http://schemas.microsoft.com/office/powerpoint/2010/main" val="2235854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Voltage Drop Example</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765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71A468A5-C57E-4B4E-BFFB-D74ADE4A1EAD}" type="slidenum">
              <a:rPr lang="en-US" altLang="en-US" sz="2400" smtClean="0">
                <a:solidFill>
                  <a:schemeClr val="tx1"/>
                </a:solidFill>
                <a:latin typeface="Arial" panose="020B0604020202020204" pitchFamily="34" charset="0"/>
              </a:rPr>
              <a:pPr algn="r">
                <a:spcBef>
                  <a:spcPct val="0"/>
                </a:spcBef>
                <a:spcAft>
                  <a:spcPct val="0"/>
                </a:spcAft>
                <a:buClrTx/>
                <a:buFontTx/>
                <a:buNone/>
              </a:pPr>
              <a:t>65</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51101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201163" y="957263"/>
            <a:ext cx="3546924" cy="5834062"/>
          </a:xfrm>
          <a:prstGeom prst="rect">
            <a:avLst/>
          </a:prstGeom>
        </p:spPr>
      </p:pic>
      <p:pic>
        <p:nvPicPr>
          <p:cNvPr id="4" name="Picture 3"/>
          <p:cNvPicPr>
            <a:picLocks noChangeAspect="1"/>
          </p:cNvPicPr>
          <p:nvPr/>
        </p:nvPicPr>
        <p:blipFill>
          <a:blip r:embed="rId3"/>
          <a:stretch>
            <a:fillRect/>
          </a:stretch>
        </p:blipFill>
        <p:spPr>
          <a:xfrm>
            <a:off x="3979548" y="1023145"/>
            <a:ext cx="4872109" cy="4563268"/>
          </a:xfrm>
          <a:prstGeom prst="rect">
            <a:avLst/>
          </a:prstGeom>
        </p:spPr>
      </p:pic>
    </p:spTree>
    <p:extLst>
      <p:ext uri="{BB962C8B-B14F-4D97-AF65-F5344CB8AC3E}">
        <p14:creationId xmlns:p14="http://schemas.microsoft.com/office/powerpoint/2010/main" val="2488186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13" name="Rectangle 12">
            <a:extLst>
              <a:ext uri="{FF2B5EF4-FFF2-40B4-BE49-F238E27FC236}">
                <a16:creationId xmlns:a16="http://schemas.microsoft.com/office/drawing/2014/main" id="{EA1E8DC8-13E9-4742-9F06-3CF459DA1A4D}"/>
              </a:ext>
            </a:extLst>
          </p:cNvPr>
          <p:cNvSpPr/>
          <p:nvPr/>
        </p:nvSpPr>
        <p:spPr>
          <a:xfrm>
            <a:off x="185057" y="1058267"/>
            <a:ext cx="8120743" cy="400110"/>
          </a:xfrm>
          <a:prstGeom prst="rect">
            <a:avLst/>
          </a:prstGeom>
        </p:spPr>
        <p:txBody>
          <a:bodyPr wrap="square">
            <a:spAutoFit/>
          </a:bodyPr>
          <a:lstStyle/>
          <a:p>
            <a:r>
              <a:rPr lang="en-US" sz="2000" dirty="0"/>
              <a:t>The maximum diversified demands</a:t>
            </a:r>
          </a:p>
        </p:txBody>
      </p:sp>
      <p:pic>
        <p:nvPicPr>
          <p:cNvPr id="3" name="Picture 2">
            <a:extLst>
              <a:ext uri="{FF2B5EF4-FFF2-40B4-BE49-F238E27FC236}">
                <a16:creationId xmlns:a16="http://schemas.microsoft.com/office/drawing/2014/main" id="{0C49F935-D534-9642-8A6E-240F46E3CC72}"/>
              </a:ext>
            </a:extLst>
          </p:cNvPr>
          <p:cNvPicPr>
            <a:picLocks noChangeAspect="1"/>
          </p:cNvPicPr>
          <p:nvPr/>
        </p:nvPicPr>
        <p:blipFill>
          <a:blip r:embed="rId2"/>
          <a:stretch>
            <a:fillRect/>
          </a:stretch>
        </p:blipFill>
        <p:spPr>
          <a:xfrm>
            <a:off x="866122" y="1468318"/>
            <a:ext cx="6758611" cy="2120167"/>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25F0487-1887-714C-B891-266A10376C2F}"/>
                  </a:ext>
                </a:extLst>
              </p:cNvPr>
              <p:cNvSpPr/>
              <p:nvPr/>
            </p:nvSpPr>
            <p:spPr>
              <a:xfrm>
                <a:off x="79038" y="3615938"/>
                <a:ext cx="8120743" cy="400110"/>
              </a:xfrm>
              <a:prstGeom prst="rect">
                <a:avLst/>
              </a:prstGeom>
            </p:spPr>
            <p:txBody>
              <a:bodyPr wrap="square">
                <a:spAutoFit/>
              </a:bodyPr>
              <a:lstStyle/>
              <a:p>
                <a:r>
                  <a:rPr lang="en-US" sz="2000" dirty="0"/>
                  <a:t>Segment N1-N2, Loads 1-18: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12</m:t>
                        </m:r>
                      </m:sub>
                    </m:sSub>
                  </m:oMath>
                </a14:m>
                <a:r>
                  <a:rPr lang="en-US" sz="2000" dirty="0"/>
                  <a:t> = 92.9 kW </a:t>
                </a:r>
              </a:p>
            </p:txBody>
          </p:sp>
        </mc:Choice>
        <mc:Fallback xmlns="">
          <p:sp>
            <p:nvSpPr>
              <p:cNvPr id="14" name="Rectangle 13">
                <a:extLst>
                  <a:ext uri="{FF2B5EF4-FFF2-40B4-BE49-F238E27FC236}">
                    <a16:creationId xmlns:a16="http://schemas.microsoft.com/office/drawing/2014/main" id="{825F0487-1887-714C-B891-266A10376C2F}"/>
                  </a:ext>
                </a:extLst>
              </p:cNvPr>
              <p:cNvSpPr>
                <a:spLocks noRot="1" noChangeAspect="1" noMove="1" noResize="1" noEditPoints="1" noAdjustHandles="1" noChangeArrowheads="1" noChangeShapeType="1" noTextEdit="1"/>
              </p:cNvSpPr>
              <p:nvPr/>
            </p:nvSpPr>
            <p:spPr>
              <a:xfrm>
                <a:off x="79038" y="3615938"/>
                <a:ext cx="8120743" cy="400110"/>
              </a:xfrm>
              <a:prstGeom prst="rect">
                <a:avLst/>
              </a:prstGeom>
              <a:blipFill>
                <a:blip r:embed="rId3"/>
                <a:stretch>
                  <a:fillRect l="-780" t="-625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D91EF58-0377-8846-9C36-36EAAB4D9011}"/>
                  </a:ext>
                </a:extLst>
              </p:cNvPr>
              <p:cNvSpPr/>
              <p:nvPr/>
            </p:nvSpPr>
            <p:spPr>
              <a:xfrm>
                <a:off x="79038" y="4189018"/>
                <a:ext cx="8120743" cy="400110"/>
              </a:xfrm>
              <a:prstGeom prst="rect">
                <a:avLst/>
              </a:prstGeom>
            </p:spPr>
            <p:txBody>
              <a:bodyPr wrap="square">
                <a:spAutoFit/>
              </a:bodyPr>
              <a:lstStyle/>
              <a:p>
                <a:r>
                  <a:rPr lang="en-US" sz="2000" dirty="0"/>
                  <a:t>Segment N2-N3, Loads 6-18: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23</m:t>
                        </m:r>
                      </m:sub>
                    </m:sSub>
                  </m:oMath>
                </a14:m>
                <a:r>
                  <a:rPr lang="en-US" sz="2000" dirty="0"/>
                  <a:t> = 72.6 kW</a:t>
                </a:r>
              </a:p>
            </p:txBody>
          </p:sp>
        </mc:Choice>
        <mc:Fallback xmlns="">
          <p:sp>
            <p:nvSpPr>
              <p:cNvPr id="15" name="Rectangle 14">
                <a:extLst>
                  <a:ext uri="{FF2B5EF4-FFF2-40B4-BE49-F238E27FC236}">
                    <a16:creationId xmlns:a16="http://schemas.microsoft.com/office/drawing/2014/main" id="{2D91EF58-0377-8846-9C36-36EAAB4D9011}"/>
                  </a:ext>
                </a:extLst>
              </p:cNvPr>
              <p:cNvSpPr>
                <a:spLocks noRot="1" noChangeAspect="1" noMove="1" noResize="1" noEditPoints="1" noAdjustHandles="1" noChangeArrowheads="1" noChangeShapeType="1" noTextEdit="1"/>
              </p:cNvSpPr>
              <p:nvPr/>
            </p:nvSpPr>
            <p:spPr>
              <a:xfrm>
                <a:off x="79038" y="4189018"/>
                <a:ext cx="8120743" cy="400110"/>
              </a:xfrm>
              <a:prstGeom prst="rect">
                <a:avLst/>
              </a:prstGeom>
              <a:blipFill>
                <a:blip r:embed="rId4"/>
                <a:stretch>
                  <a:fillRect l="-780" t="-625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2892241-3FF0-CE40-A4C5-083FD8ADC869}"/>
                  </a:ext>
                </a:extLst>
              </p:cNvPr>
              <p:cNvSpPr/>
              <p:nvPr/>
            </p:nvSpPr>
            <p:spPr>
              <a:xfrm>
                <a:off x="79037" y="4674204"/>
                <a:ext cx="8120743" cy="400110"/>
              </a:xfrm>
              <a:prstGeom prst="rect">
                <a:avLst/>
              </a:prstGeom>
            </p:spPr>
            <p:txBody>
              <a:bodyPr wrap="square">
                <a:spAutoFit/>
              </a:bodyPr>
              <a:lstStyle/>
              <a:p>
                <a:r>
                  <a:rPr lang="en-US" sz="2000" dirty="0"/>
                  <a:t>Segment N3-N4, Loads 12-18: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34</m:t>
                        </m:r>
                      </m:sub>
                    </m:sSub>
                  </m:oMath>
                </a14:m>
                <a:r>
                  <a:rPr lang="en-US" sz="2000" dirty="0"/>
                  <a:t> = 49.0 kW</a:t>
                </a:r>
              </a:p>
            </p:txBody>
          </p:sp>
        </mc:Choice>
        <mc:Fallback xmlns="">
          <p:sp>
            <p:nvSpPr>
              <p:cNvPr id="16" name="Rectangle 15">
                <a:extLst>
                  <a:ext uri="{FF2B5EF4-FFF2-40B4-BE49-F238E27FC236}">
                    <a16:creationId xmlns:a16="http://schemas.microsoft.com/office/drawing/2014/main" id="{B2892241-3FF0-CE40-A4C5-083FD8ADC869}"/>
                  </a:ext>
                </a:extLst>
              </p:cNvPr>
              <p:cNvSpPr>
                <a:spLocks noRot="1" noChangeAspect="1" noMove="1" noResize="1" noEditPoints="1" noAdjustHandles="1" noChangeArrowheads="1" noChangeShapeType="1" noTextEdit="1"/>
              </p:cNvSpPr>
              <p:nvPr/>
            </p:nvSpPr>
            <p:spPr>
              <a:xfrm>
                <a:off x="79037" y="4674204"/>
                <a:ext cx="8120743" cy="400110"/>
              </a:xfrm>
              <a:prstGeom prst="rect">
                <a:avLst/>
              </a:prstGeom>
              <a:blipFill>
                <a:blip r:embed="rId5"/>
                <a:stretch>
                  <a:fillRect l="-780"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2D85113-E128-2F44-8D21-B099CCBB9B7C}"/>
                  </a:ext>
                </a:extLst>
              </p:cNvPr>
              <p:cNvSpPr/>
              <p:nvPr/>
            </p:nvSpPr>
            <p:spPr>
              <a:xfrm>
                <a:off x="79037" y="5213327"/>
                <a:ext cx="8120743" cy="400110"/>
              </a:xfrm>
              <a:prstGeom prst="rect">
                <a:avLst/>
              </a:prstGeom>
            </p:spPr>
            <p:txBody>
              <a:bodyPr wrap="square">
                <a:spAutoFit/>
              </a:bodyPr>
              <a:lstStyle/>
              <a:p>
                <a:r>
                  <a:rPr lang="en-US" sz="2000" dirty="0"/>
                  <a:t>Transformer T1, Loads 1-5: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𝑇</m:t>
                        </m:r>
                        <m:r>
                          <a:rPr lang="en-US" sz="2000" b="0" i="1" smtClean="0">
                            <a:latin typeface="Cambria Math" panose="02040503050406030204" pitchFamily="18" charset="0"/>
                          </a:rPr>
                          <m:t>1</m:t>
                        </m:r>
                      </m:sub>
                    </m:sSub>
                  </m:oMath>
                </a14:m>
                <a:r>
                  <a:rPr lang="en-US" sz="2000" dirty="0"/>
                  <a:t> = 30.3 kW</a:t>
                </a:r>
              </a:p>
            </p:txBody>
          </p:sp>
        </mc:Choice>
        <mc:Fallback xmlns="">
          <p:sp>
            <p:nvSpPr>
              <p:cNvPr id="17" name="Rectangle 16">
                <a:extLst>
                  <a:ext uri="{FF2B5EF4-FFF2-40B4-BE49-F238E27FC236}">
                    <a16:creationId xmlns:a16="http://schemas.microsoft.com/office/drawing/2014/main" id="{12D85113-E128-2F44-8D21-B099CCBB9B7C}"/>
                  </a:ext>
                </a:extLst>
              </p:cNvPr>
              <p:cNvSpPr>
                <a:spLocks noRot="1" noChangeAspect="1" noMove="1" noResize="1" noEditPoints="1" noAdjustHandles="1" noChangeArrowheads="1" noChangeShapeType="1" noTextEdit="1"/>
              </p:cNvSpPr>
              <p:nvPr/>
            </p:nvSpPr>
            <p:spPr>
              <a:xfrm>
                <a:off x="79037" y="5213327"/>
                <a:ext cx="8120743" cy="400110"/>
              </a:xfrm>
              <a:prstGeom prst="rect">
                <a:avLst/>
              </a:prstGeom>
              <a:blipFill>
                <a:blip r:embed="rId6"/>
                <a:stretch>
                  <a:fillRect l="-780" t="-3030"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F8B9130-03E2-914B-A6A0-9FDDFB229AC2}"/>
                  </a:ext>
                </a:extLst>
              </p:cNvPr>
              <p:cNvSpPr/>
              <p:nvPr/>
            </p:nvSpPr>
            <p:spPr>
              <a:xfrm>
                <a:off x="79036" y="5732317"/>
                <a:ext cx="8120743" cy="400110"/>
              </a:xfrm>
              <a:prstGeom prst="rect">
                <a:avLst/>
              </a:prstGeom>
            </p:spPr>
            <p:txBody>
              <a:bodyPr wrap="square">
                <a:spAutoFit/>
              </a:bodyPr>
              <a:lstStyle/>
              <a:p>
                <a:r>
                  <a:rPr lang="en-US" sz="2000" dirty="0"/>
                  <a:t>Transformer T2, Loads 6-11: </a:t>
                </a: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𝑇</m:t>
                        </m:r>
                        <m:r>
                          <a:rPr lang="en-US" sz="2000" b="0" i="1" smtClean="0">
                            <a:latin typeface="Cambria Math" panose="02040503050406030204" pitchFamily="18" charset="0"/>
                          </a:rPr>
                          <m:t>2</m:t>
                        </m:r>
                      </m:sub>
                    </m:sSub>
                  </m:oMath>
                </a14:m>
                <a:r>
                  <a:rPr lang="en-US" sz="2000" dirty="0"/>
                  <a:t> = 35.5 kW</a:t>
                </a:r>
              </a:p>
            </p:txBody>
          </p:sp>
        </mc:Choice>
        <mc:Fallback xmlns="">
          <p:sp>
            <p:nvSpPr>
              <p:cNvPr id="18" name="Rectangle 17">
                <a:extLst>
                  <a:ext uri="{FF2B5EF4-FFF2-40B4-BE49-F238E27FC236}">
                    <a16:creationId xmlns:a16="http://schemas.microsoft.com/office/drawing/2014/main" id="{CF8B9130-03E2-914B-A6A0-9FDDFB229AC2}"/>
                  </a:ext>
                </a:extLst>
              </p:cNvPr>
              <p:cNvSpPr>
                <a:spLocks noRot="1" noChangeAspect="1" noMove="1" noResize="1" noEditPoints="1" noAdjustHandles="1" noChangeArrowheads="1" noChangeShapeType="1" noTextEdit="1"/>
              </p:cNvSpPr>
              <p:nvPr/>
            </p:nvSpPr>
            <p:spPr>
              <a:xfrm>
                <a:off x="79036" y="5732317"/>
                <a:ext cx="8120743" cy="400110"/>
              </a:xfrm>
              <a:prstGeom prst="rect">
                <a:avLst/>
              </a:prstGeom>
              <a:blipFill>
                <a:blip r:embed="rId7"/>
                <a:stretch>
                  <a:fillRect l="-780"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D2A2E3F-3E30-2D4C-85DC-7BD406F76903}"/>
                  </a:ext>
                </a:extLst>
              </p:cNvPr>
              <p:cNvSpPr/>
              <p:nvPr/>
            </p:nvSpPr>
            <p:spPr>
              <a:xfrm>
                <a:off x="79036" y="6255702"/>
                <a:ext cx="8120743" cy="400110"/>
              </a:xfrm>
              <a:prstGeom prst="rect">
                <a:avLst/>
              </a:prstGeom>
            </p:spPr>
            <p:txBody>
              <a:bodyPr wrap="square">
                <a:spAutoFit/>
              </a:bodyPr>
              <a:lstStyle/>
              <a:p>
                <a:r>
                  <a:rPr lang="en-US" sz="2000" dirty="0"/>
                  <a:t>Transformer T3, Loads 12-18: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b="0" i="1" smtClean="0">
                            <a:latin typeface="Cambria Math" panose="02040503050406030204" pitchFamily="18" charset="0"/>
                          </a:rPr>
                          <m:t>𝑇</m:t>
                        </m:r>
                        <m:r>
                          <a:rPr lang="en-US" sz="2000" b="0" i="1" smtClean="0">
                            <a:latin typeface="Cambria Math" panose="02040503050406030204" pitchFamily="18" charset="0"/>
                          </a:rPr>
                          <m:t>3</m:t>
                        </m:r>
                      </m:sub>
                    </m:sSub>
                  </m:oMath>
                </a14:m>
                <a:r>
                  <a:rPr lang="en-US" sz="2000" dirty="0"/>
                  <a:t> = 49.0 kW</a:t>
                </a:r>
              </a:p>
            </p:txBody>
          </p:sp>
        </mc:Choice>
        <mc:Fallback xmlns="">
          <p:sp>
            <p:nvSpPr>
              <p:cNvPr id="19" name="Rectangle 18">
                <a:extLst>
                  <a:ext uri="{FF2B5EF4-FFF2-40B4-BE49-F238E27FC236}">
                    <a16:creationId xmlns:a16="http://schemas.microsoft.com/office/drawing/2014/main" id="{9D2A2E3F-3E30-2D4C-85DC-7BD406F76903}"/>
                  </a:ext>
                </a:extLst>
              </p:cNvPr>
              <p:cNvSpPr>
                <a:spLocks noRot="1" noChangeAspect="1" noMove="1" noResize="1" noEditPoints="1" noAdjustHandles="1" noChangeArrowheads="1" noChangeShapeType="1" noTextEdit="1"/>
              </p:cNvSpPr>
              <p:nvPr/>
            </p:nvSpPr>
            <p:spPr>
              <a:xfrm>
                <a:off x="79036" y="6255702"/>
                <a:ext cx="8120743" cy="400110"/>
              </a:xfrm>
              <a:prstGeom prst="rect">
                <a:avLst/>
              </a:prstGeom>
              <a:blipFill>
                <a:blip r:embed="rId8"/>
                <a:stretch>
                  <a:fillRect l="-780" t="-6250" b="-25000"/>
                </a:stretch>
              </a:blipFill>
            </p:spPr>
            <p:txBody>
              <a:bodyPr/>
              <a:lstStyle/>
              <a:p>
                <a:r>
                  <a:rPr lang="en-US">
                    <a:noFill/>
                  </a:rPr>
                  <a:t> </a:t>
                </a:r>
              </a:p>
            </p:txBody>
          </p:sp>
        </mc:Fallback>
      </mc:AlternateContent>
    </p:spTree>
    <p:extLst>
      <p:ext uri="{BB962C8B-B14F-4D97-AF65-F5344CB8AC3E}">
        <p14:creationId xmlns:p14="http://schemas.microsoft.com/office/powerpoint/2010/main" val="3690662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99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25F0487-1887-714C-B891-266A10376C2F}"/>
                  </a:ext>
                </a:extLst>
              </p:cNvPr>
              <p:cNvSpPr/>
              <p:nvPr/>
            </p:nvSpPr>
            <p:spPr>
              <a:xfrm>
                <a:off x="534813" y="1842111"/>
                <a:ext cx="8120743" cy="658514"/>
              </a:xfrm>
              <a:prstGeom prst="rect">
                <a:avLst/>
              </a:prstGeom>
            </p:spPr>
            <p:txBody>
              <a:bodyPr wrap="square">
                <a:spAutoFit/>
              </a:bodyPr>
              <a:lstStyle/>
              <a:p>
                <a:r>
                  <a:rPr lang="en-US" dirty="0"/>
                  <a:t>Segment N1-N2, Loads 1-18: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12</m:t>
                            </m:r>
                          </m:sub>
                        </m:sSub>
                      </m:num>
                      <m:den>
                        <m:r>
                          <a:rPr lang="en-US" b="0" i="1" smtClean="0">
                            <a:latin typeface="Cambria Math" panose="02040503050406030204" pitchFamily="18" charset="0"/>
                          </a:rPr>
                          <m:t>𝑝𝑓</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92.9</m:t>
                        </m:r>
                      </m:num>
                      <m:den>
                        <m:r>
                          <a:rPr lang="en-US" b="0" i="1" smtClean="0">
                            <a:latin typeface="Cambria Math" panose="02040503050406030204" pitchFamily="18" charset="0"/>
                          </a:rPr>
                          <m:t>0.9</m:t>
                        </m:r>
                      </m:den>
                    </m:f>
                    <m:r>
                      <a:rPr lang="en-US" b="0" i="1" smtClean="0">
                        <a:latin typeface="Cambria Math" panose="02040503050406030204" pitchFamily="18" charset="0"/>
                      </a:rPr>
                      <m:t>=103.2</m:t>
                    </m:r>
                  </m:oMath>
                </a14:m>
                <a:r>
                  <a:rPr lang="en-US" dirty="0"/>
                  <a:t> kVA  </a:t>
                </a:r>
              </a:p>
            </p:txBody>
          </p:sp>
        </mc:Choice>
        <mc:Fallback xmlns="">
          <p:sp>
            <p:nvSpPr>
              <p:cNvPr id="14" name="Rectangle 13">
                <a:extLst>
                  <a:ext uri="{FF2B5EF4-FFF2-40B4-BE49-F238E27FC236}">
                    <a16:creationId xmlns:a16="http://schemas.microsoft.com/office/drawing/2014/main" id="{825F0487-1887-714C-B891-266A10376C2F}"/>
                  </a:ext>
                </a:extLst>
              </p:cNvPr>
              <p:cNvSpPr>
                <a:spLocks noRot="1" noChangeAspect="1" noMove="1" noResize="1" noEditPoints="1" noAdjustHandles="1" noChangeArrowheads="1" noChangeShapeType="1" noTextEdit="1"/>
              </p:cNvSpPr>
              <p:nvPr/>
            </p:nvSpPr>
            <p:spPr>
              <a:xfrm>
                <a:off x="534813" y="1842111"/>
                <a:ext cx="8120743" cy="658514"/>
              </a:xfrm>
              <a:prstGeom prst="rect">
                <a:avLst/>
              </a:prstGeom>
              <a:blipFill>
                <a:blip r:embed="rId2"/>
                <a:stretch>
                  <a:fillRect l="-1092" r="-936"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D91EF58-0377-8846-9C36-36EAAB4D9011}"/>
                  </a:ext>
                </a:extLst>
              </p:cNvPr>
              <p:cNvSpPr/>
              <p:nvPr/>
            </p:nvSpPr>
            <p:spPr>
              <a:xfrm>
                <a:off x="534813" y="2493344"/>
                <a:ext cx="8120743" cy="658514"/>
              </a:xfrm>
              <a:prstGeom prst="rect">
                <a:avLst/>
              </a:prstGeom>
            </p:spPr>
            <p:txBody>
              <a:bodyPr wrap="square">
                <a:spAutoFit/>
              </a:bodyPr>
              <a:lstStyle/>
              <a:p>
                <a:r>
                  <a:rPr lang="en-US" dirty="0"/>
                  <a:t>Segment N2-N3, Loads 6-18: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23</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23</m:t>
                            </m:r>
                          </m:sub>
                        </m:sSub>
                      </m:num>
                      <m:den>
                        <m:r>
                          <a:rPr lang="en-US" i="1">
                            <a:latin typeface="Cambria Math" panose="02040503050406030204" pitchFamily="18" charset="0"/>
                          </a:rPr>
                          <m:t>𝑝𝑓</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72.6</m:t>
                        </m:r>
                      </m:num>
                      <m:den>
                        <m:r>
                          <a:rPr lang="en-US" i="1">
                            <a:latin typeface="Cambria Math" panose="02040503050406030204" pitchFamily="18" charset="0"/>
                          </a:rPr>
                          <m:t>0.9</m:t>
                        </m:r>
                      </m:den>
                    </m:f>
                    <m:r>
                      <a:rPr lang="en-US" i="1">
                        <a:latin typeface="Cambria Math" panose="02040503050406030204" pitchFamily="18" charset="0"/>
                      </a:rPr>
                      <m:t>=</m:t>
                    </m:r>
                    <m:r>
                      <a:rPr lang="en-US" b="0" i="1" smtClean="0">
                        <a:latin typeface="Cambria Math" panose="02040503050406030204" pitchFamily="18" charset="0"/>
                      </a:rPr>
                      <m:t>80.7</m:t>
                    </m:r>
                  </m:oMath>
                </a14:m>
                <a:r>
                  <a:rPr lang="en-US" dirty="0"/>
                  <a:t> kVA</a:t>
                </a:r>
              </a:p>
            </p:txBody>
          </p:sp>
        </mc:Choice>
        <mc:Fallback xmlns="">
          <p:sp>
            <p:nvSpPr>
              <p:cNvPr id="15" name="Rectangle 14">
                <a:extLst>
                  <a:ext uri="{FF2B5EF4-FFF2-40B4-BE49-F238E27FC236}">
                    <a16:creationId xmlns:a16="http://schemas.microsoft.com/office/drawing/2014/main" id="{2D91EF58-0377-8846-9C36-36EAAB4D9011}"/>
                  </a:ext>
                </a:extLst>
              </p:cNvPr>
              <p:cNvSpPr>
                <a:spLocks noRot="1" noChangeAspect="1" noMove="1" noResize="1" noEditPoints="1" noAdjustHandles="1" noChangeArrowheads="1" noChangeShapeType="1" noTextEdit="1"/>
              </p:cNvSpPr>
              <p:nvPr/>
            </p:nvSpPr>
            <p:spPr>
              <a:xfrm>
                <a:off x="534813" y="2493344"/>
                <a:ext cx="8120743" cy="658514"/>
              </a:xfrm>
              <a:prstGeom prst="rect">
                <a:avLst/>
              </a:prstGeom>
              <a:blipFill>
                <a:blip r:embed="rId3"/>
                <a:stretch>
                  <a:fillRect l="-1092"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2892241-3FF0-CE40-A4C5-083FD8ADC869}"/>
                  </a:ext>
                </a:extLst>
              </p:cNvPr>
              <p:cNvSpPr/>
              <p:nvPr/>
            </p:nvSpPr>
            <p:spPr>
              <a:xfrm>
                <a:off x="488444" y="3151365"/>
                <a:ext cx="8120743" cy="658514"/>
              </a:xfrm>
              <a:prstGeom prst="rect">
                <a:avLst/>
              </a:prstGeom>
            </p:spPr>
            <p:txBody>
              <a:bodyPr wrap="square">
                <a:spAutoFit/>
              </a:bodyPr>
              <a:lstStyle/>
              <a:p>
                <a:r>
                  <a:rPr lang="en-US" dirty="0"/>
                  <a:t>Segment N3-N4, Loads 12-18: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34</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34</m:t>
                            </m:r>
                          </m:sub>
                        </m:sSub>
                      </m:num>
                      <m:den>
                        <m:r>
                          <a:rPr lang="en-US" i="1">
                            <a:latin typeface="Cambria Math" panose="02040503050406030204" pitchFamily="18" charset="0"/>
                          </a:rPr>
                          <m:t>𝑝𝑓</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49</m:t>
                        </m:r>
                      </m:num>
                      <m:den>
                        <m:r>
                          <a:rPr lang="en-US" i="1">
                            <a:latin typeface="Cambria Math" panose="02040503050406030204" pitchFamily="18" charset="0"/>
                          </a:rPr>
                          <m:t>0.9</m:t>
                        </m:r>
                      </m:den>
                    </m:f>
                    <m:r>
                      <a:rPr lang="en-US" i="1">
                        <a:latin typeface="Cambria Math" panose="02040503050406030204" pitchFamily="18" charset="0"/>
                      </a:rPr>
                      <m:t>=</m:t>
                    </m:r>
                    <m:r>
                      <a:rPr lang="en-US" b="0" i="1" smtClean="0">
                        <a:latin typeface="Cambria Math" panose="02040503050406030204" pitchFamily="18" charset="0"/>
                      </a:rPr>
                      <m:t>54.4</m:t>
                    </m:r>
                  </m:oMath>
                </a14:m>
                <a:r>
                  <a:rPr lang="en-US" dirty="0"/>
                  <a:t> kVA</a:t>
                </a:r>
              </a:p>
            </p:txBody>
          </p:sp>
        </mc:Choice>
        <mc:Fallback xmlns="">
          <p:sp>
            <p:nvSpPr>
              <p:cNvPr id="16" name="Rectangle 15">
                <a:extLst>
                  <a:ext uri="{FF2B5EF4-FFF2-40B4-BE49-F238E27FC236}">
                    <a16:creationId xmlns:a16="http://schemas.microsoft.com/office/drawing/2014/main" id="{B2892241-3FF0-CE40-A4C5-083FD8ADC869}"/>
                  </a:ext>
                </a:extLst>
              </p:cNvPr>
              <p:cNvSpPr>
                <a:spLocks noRot="1" noChangeAspect="1" noMove="1" noResize="1" noEditPoints="1" noAdjustHandles="1" noChangeArrowheads="1" noChangeShapeType="1" noTextEdit="1"/>
              </p:cNvSpPr>
              <p:nvPr/>
            </p:nvSpPr>
            <p:spPr>
              <a:xfrm>
                <a:off x="488444" y="3151365"/>
                <a:ext cx="8120743" cy="658514"/>
              </a:xfrm>
              <a:prstGeom prst="rect">
                <a:avLst/>
              </a:prstGeom>
              <a:blipFill>
                <a:blip r:embed="rId4"/>
                <a:stretch>
                  <a:fillRect l="-1092"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2D85113-E128-2F44-8D21-B099CCBB9B7C}"/>
                  </a:ext>
                </a:extLst>
              </p:cNvPr>
              <p:cNvSpPr/>
              <p:nvPr/>
            </p:nvSpPr>
            <p:spPr>
              <a:xfrm>
                <a:off x="495057" y="3820370"/>
                <a:ext cx="8120743" cy="658514"/>
              </a:xfrm>
              <a:prstGeom prst="rect">
                <a:avLst/>
              </a:prstGeom>
            </p:spPr>
            <p:txBody>
              <a:bodyPr wrap="square">
                <a:spAutoFit/>
              </a:bodyPr>
              <a:lstStyle/>
              <a:p>
                <a:r>
                  <a:rPr lang="en-US" dirty="0"/>
                  <a:t>Transformer T1, Loads 1-5: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𝑇</m:t>
                            </m:r>
                            <m:r>
                              <a:rPr lang="en-US" b="0" i="1" smtClean="0">
                                <a:latin typeface="Cambria Math" panose="02040503050406030204" pitchFamily="18" charset="0"/>
                              </a:rPr>
                              <m:t>1</m:t>
                            </m:r>
                          </m:sub>
                        </m:sSub>
                      </m:num>
                      <m:den>
                        <m:r>
                          <a:rPr lang="en-US" i="1">
                            <a:latin typeface="Cambria Math" panose="02040503050406030204" pitchFamily="18" charset="0"/>
                          </a:rPr>
                          <m:t>𝑝𝑓</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30.3</m:t>
                        </m:r>
                      </m:num>
                      <m:den>
                        <m:r>
                          <a:rPr lang="en-US" i="1">
                            <a:latin typeface="Cambria Math" panose="02040503050406030204" pitchFamily="18" charset="0"/>
                          </a:rPr>
                          <m:t>0.9</m:t>
                        </m:r>
                      </m:den>
                    </m:f>
                    <m:r>
                      <a:rPr lang="en-US" b="0" i="1" smtClean="0">
                        <a:latin typeface="Cambria Math" panose="02040503050406030204" pitchFamily="18" charset="0"/>
                      </a:rPr>
                      <m:t>=33.7</m:t>
                    </m:r>
                  </m:oMath>
                </a14:m>
                <a:r>
                  <a:rPr lang="en-US" dirty="0"/>
                  <a:t> kVA</a:t>
                </a:r>
              </a:p>
            </p:txBody>
          </p:sp>
        </mc:Choice>
        <mc:Fallback xmlns="">
          <p:sp>
            <p:nvSpPr>
              <p:cNvPr id="17" name="Rectangle 16">
                <a:extLst>
                  <a:ext uri="{FF2B5EF4-FFF2-40B4-BE49-F238E27FC236}">
                    <a16:creationId xmlns:a16="http://schemas.microsoft.com/office/drawing/2014/main" id="{12D85113-E128-2F44-8D21-B099CCBB9B7C}"/>
                  </a:ext>
                </a:extLst>
              </p:cNvPr>
              <p:cNvSpPr>
                <a:spLocks noRot="1" noChangeAspect="1" noMove="1" noResize="1" noEditPoints="1" noAdjustHandles="1" noChangeArrowheads="1" noChangeShapeType="1" noTextEdit="1"/>
              </p:cNvSpPr>
              <p:nvPr/>
            </p:nvSpPr>
            <p:spPr>
              <a:xfrm>
                <a:off x="495057" y="3820370"/>
                <a:ext cx="8120743" cy="658514"/>
              </a:xfrm>
              <a:prstGeom prst="rect">
                <a:avLst/>
              </a:prstGeom>
              <a:blipFill>
                <a:blip r:embed="rId5"/>
                <a:stretch>
                  <a:fillRect l="-1094"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F8B9130-03E2-914B-A6A0-9FDDFB229AC2}"/>
                  </a:ext>
                </a:extLst>
              </p:cNvPr>
              <p:cNvSpPr/>
              <p:nvPr/>
            </p:nvSpPr>
            <p:spPr>
              <a:xfrm>
                <a:off x="488443" y="4551215"/>
                <a:ext cx="8120743" cy="663580"/>
              </a:xfrm>
              <a:prstGeom prst="rect">
                <a:avLst/>
              </a:prstGeom>
            </p:spPr>
            <p:txBody>
              <a:bodyPr wrap="square">
                <a:spAutoFit/>
              </a:bodyPr>
              <a:lstStyle/>
              <a:p>
                <a:r>
                  <a:rPr lang="en-US" dirty="0"/>
                  <a:t>Transformer T2, Loads 6-11: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𝑇</m:t>
                        </m:r>
                        <m:r>
                          <a:rPr lang="en-US" b="0" i="1" smtClean="0">
                            <a:latin typeface="Cambria Math" panose="02040503050406030204" pitchFamily="18" charset="0"/>
                          </a:rPr>
                          <m:t>2</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r>
                              <a:rPr lang="en-US" b="0" i="1" smtClean="0">
                                <a:latin typeface="Cambria Math" panose="02040503050406030204" pitchFamily="18" charset="0"/>
                              </a:rPr>
                              <m:t>2</m:t>
                            </m:r>
                          </m:sub>
                        </m:sSub>
                      </m:num>
                      <m:den>
                        <m:r>
                          <a:rPr lang="en-US" i="1">
                            <a:latin typeface="Cambria Math" panose="02040503050406030204" pitchFamily="18" charset="0"/>
                          </a:rPr>
                          <m:t>𝑝𝑓</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35.5</m:t>
                        </m:r>
                      </m:num>
                      <m:den>
                        <m:r>
                          <a:rPr lang="en-US" i="1">
                            <a:latin typeface="Cambria Math" panose="02040503050406030204" pitchFamily="18" charset="0"/>
                          </a:rPr>
                          <m:t>0.9</m:t>
                        </m:r>
                      </m:den>
                    </m:f>
                    <m:r>
                      <a:rPr lang="en-US" i="1">
                        <a:latin typeface="Cambria Math" panose="02040503050406030204" pitchFamily="18" charset="0"/>
                      </a:rPr>
                      <m:t>=3</m:t>
                    </m:r>
                    <m:r>
                      <a:rPr lang="en-US" b="0" i="1" smtClean="0">
                        <a:latin typeface="Cambria Math" panose="02040503050406030204" pitchFamily="18" charset="0"/>
                      </a:rPr>
                      <m:t>9.4</m:t>
                    </m:r>
                  </m:oMath>
                </a14:m>
                <a:r>
                  <a:rPr lang="en-US" dirty="0"/>
                  <a:t> kVA</a:t>
                </a:r>
              </a:p>
            </p:txBody>
          </p:sp>
        </mc:Choice>
        <mc:Fallback xmlns="">
          <p:sp>
            <p:nvSpPr>
              <p:cNvPr id="18" name="Rectangle 17">
                <a:extLst>
                  <a:ext uri="{FF2B5EF4-FFF2-40B4-BE49-F238E27FC236}">
                    <a16:creationId xmlns:a16="http://schemas.microsoft.com/office/drawing/2014/main" id="{CF8B9130-03E2-914B-A6A0-9FDDFB229AC2}"/>
                  </a:ext>
                </a:extLst>
              </p:cNvPr>
              <p:cNvSpPr>
                <a:spLocks noRot="1" noChangeAspect="1" noMove="1" noResize="1" noEditPoints="1" noAdjustHandles="1" noChangeArrowheads="1" noChangeShapeType="1" noTextEdit="1"/>
              </p:cNvSpPr>
              <p:nvPr/>
            </p:nvSpPr>
            <p:spPr>
              <a:xfrm>
                <a:off x="488443" y="4551215"/>
                <a:ext cx="8120743" cy="663580"/>
              </a:xfrm>
              <a:prstGeom prst="rect">
                <a:avLst/>
              </a:prstGeom>
              <a:blipFill>
                <a:blip r:embed="rId6"/>
                <a:stretch>
                  <a:fillRect l="-1092"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D2A2E3F-3E30-2D4C-85DC-7BD406F76903}"/>
                  </a:ext>
                </a:extLst>
              </p:cNvPr>
              <p:cNvSpPr/>
              <p:nvPr/>
            </p:nvSpPr>
            <p:spPr>
              <a:xfrm>
                <a:off x="488443" y="5334549"/>
                <a:ext cx="8120743" cy="660630"/>
              </a:xfrm>
              <a:prstGeom prst="rect">
                <a:avLst/>
              </a:prstGeom>
            </p:spPr>
            <p:txBody>
              <a:bodyPr wrap="square">
                <a:spAutoFit/>
              </a:bodyPr>
              <a:lstStyle/>
              <a:p>
                <a:r>
                  <a:rPr lang="en-US" dirty="0"/>
                  <a:t>Transformer T3, Loads 12-18: </a:t>
                </a:r>
                <a14:m>
                  <m:oMath xmlns:m="http://schemas.openxmlformats.org/officeDocument/2006/math">
                    <m:sSub>
                      <m:sSubPr>
                        <m:ctrlPr>
                          <a:rPr lang="en-US" i="1">
                            <a:latin typeface="Cambria Math" panose="02040503050406030204" pitchFamily="18" charset="0"/>
                          </a:rPr>
                        </m:ctrlPr>
                      </m:sSubPr>
                      <m:e>
                        <m:r>
                          <a:rPr lang="en-US" i="1" smtClean="0">
                            <a:latin typeface="Cambria Math" panose="02040503050406030204" pitchFamily="18" charset="0"/>
                          </a:rPr>
                          <m:t>𝑆</m:t>
                        </m:r>
                      </m:e>
                      <m:sub>
                        <m:r>
                          <a:rPr lang="en-US" b="0" i="1" smtClean="0">
                            <a:latin typeface="Cambria Math" panose="02040503050406030204" pitchFamily="18" charset="0"/>
                          </a:rPr>
                          <m:t>𝑇</m:t>
                        </m:r>
                        <m:r>
                          <a:rPr lang="en-US" b="0" i="1" smtClean="0">
                            <a:latin typeface="Cambria Math" panose="02040503050406030204" pitchFamily="18" charset="0"/>
                          </a:rPr>
                          <m:t>3</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r>
                              <a:rPr lang="en-US" b="0" i="1" smtClean="0">
                                <a:latin typeface="Cambria Math" panose="02040503050406030204" pitchFamily="18" charset="0"/>
                              </a:rPr>
                              <m:t>3</m:t>
                            </m:r>
                          </m:sub>
                        </m:sSub>
                      </m:num>
                      <m:den>
                        <m:r>
                          <a:rPr lang="en-US" i="1">
                            <a:latin typeface="Cambria Math" panose="02040503050406030204" pitchFamily="18" charset="0"/>
                          </a:rPr>
                          <m:t>𝑝𝑓</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49</m:t>
                        </m:r>
                      </m:num>
                      <m:den>
                        <m:r>
                          <a:rPr lang="en-US" i="1">
                            <a:latin typeface="Cambria Math" panose="02040503050406030204" pitchFamily="18" charset="0"/>
                          </a:rPr>
                          <m:t>0.9</m:t>
                        </m:r>
                      </m:den>
                    </m:f>
                    <m:r>
                      <a:rPr lang="en-US" i="1">
                        <a:latin typeface="Cambria Math" panose="02040503050406030204" pitchFamily="18" charset="0"/>
                      </a:rPr>
                      <m:t>=54.4</m:t>
                    </m:r>
                  </m:oMath>
                </a14:m>
                <a:r>
                  <a:rPr lang="en-US" dirty="0"/>
                  <a:t> kVA</a:t>
                </a:r>
              </a:p>
            </p:txBody>
          </p:sp>
        </mc:Choice>
        <mc:Fallback xmlns="">
          <p:sp>
            <p:nvSpPr>
              <p:cNvPr id="19" name="Rectangle 18">
                <a:extLst>
                  <a:ext uri="{FF2B5EF4-FFF2-40B4-BE49-F238E27FC236}">
                    <a16:creationId xmlns:a16="http://schemas.microsoft.com/office/drawing/2014/main" id="{9D2A2E3F-3E30-2D4C-85DC-7BD406F76903}"/>
                  </a:ext>
                </a:extLst>
              </p:cNvPr>
              <p:cNvSpPr>
                <a:spLocks noRot="1" noChangeAspect="1" noMove="1" noResize="1" noEditPoints="1" noAdjustHandles="1" noChangeArrowheads="1" noChangeShapeType="1" noTextEdit="1"/>
              </p:cNvSpPr>
              <p:nvPr/>
            </p:nvSpPr>
            <p:spPr>
              <a:xfrm>
                <a:off x="488443" y="5334549"/>
                <a:ext cx="8120743" cy="660630"/>
              </a:xfrm>
              <a:prstGeom prst="rect">
                <a:avLst/>
              </a:prstGeom>
              <a:blipFill>
                <a:blip r:embed="rId7"/>
                <a:stretch>
                  <a:fillRect l="-1092" b="-5769"/>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38E1BC3-4D91-2B47-9282-49F527D81D00}"/>
              </a:ext>
            </a:extLst>
          </p:cNvPr>
          <p:cNvSpPr/>
          <p:nvPr/>
        </p:nvSpPr>
        <p:spPr>
          <a:xfrm>
            <a:off x="185057" y="1165030"/>
            <a:ext cx="8120743" cy="461665"/>
          </a:xfrm>
          <a:prstGeom prst="rect">
            <a:avLst/>
          </a:prstGeom>
        </p:spPr>
        <p:txBody>
          <a:bodyPr wrap="square">
            <a:spAutoFit/>
          </a:bodyPr>
          <a:lstStyle/>
          <a:p>
            <a:r>
              <a:rPr lang="en-US" dirty="0"/>
              <a:t>Calculating the associated apparent power</a:t>
            </a:r>
          </a:p>
        </p:txBody>
      </p:sp>
    </p:spTree>
    <p:extLst>
      <p:ext uri="{BB962C8B-B14F-4D97-AF65-F5344CB8AC3E}">
        <p14:creationId xmlns:p14="http://schemas.microsoft.com/office/powerpoint/2010/main" val="30400440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25F0487-1887-714C-B891-266A10376C2F}"/>
                  </a:ext>
                </a:extLst>
              </p:cNvPr>
              <p:cNvSpPr/>
              <p:nvPr/>
            </p:nvSpPr>
            <p:spPr>
              <a:xfrm>
                <a:off x="318053" y="1859118"/>
                <a:ext cx="9024729" cy="552972"/>
              </a:xfrm>
              <a:prstGeom prst="rect">
                <a:avLst/>
              </a:prstGeom>
            </p:spPr>
            <p:txBody>
              <a:bodyPr wrap="square">
                <a:spAutoFit/>
              </a:bodyPr>
              <a:lstStyle/>
              <a:p>
                <a:r>
                  <a:rPr lang="en-US" sz="2000" dirty="0"/>
                  <a:t>Segment N1-N2: </a:t>
                </a:r>
                <a14:m>
                  <m:oMath xmlns:m="http://schemas.openxmlformats.org/officeDocument/2006/math">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5000</m:t>
                            </m:r>
                          </m:num>
                          <m:den>
                            <m:r>
                              <a:rPr lang="en-US" sz="2000" i="1">
                                <a:latin typeface="Cambria Math" panose="02040503050406030204" pitchFamily="18" charset="0"/>
                              </a:rPr>
                              <m:t>5280</m:t>
                            </m:r>
                          </m:den>
                        </m:f>
                      </m:e>
                    </m:d>
                    <m:d>
                      <m:dPr>
                        <m:ctrlPr>
                          <a:rPr lang="en-US" sz="2000" b="0" i="1" smtClean="0">
                            <a:latin typeface="Cambria Math" panose="02040503050406030204" pitchFamily="18" charset="0"/>
                          </a:rPr>
                        </m:ctrlPr>
                      </m:dPr>
                      <m:e>
                        <m:r>
                          <a:rPr lang="en-US" sz="2000" b="0" i="1" smtClean="0">
                            <a:latin typeface="Cambria Math" panose="02040503050406030204" pitchFamily="18" charset="0"/>
                          </a:rPr>
                          <m:t>0.3+</m:t>
                        </m:r>
                        <m:r>
                          <a:rPr lang="en-US" sz="2000" b="0" i="1" smtClean="0">
                            <a:latin typeface="Cambria Math" panose="02040503050406030204" pitchFamily="18" charset="0"/>
                          </a:rPr>
                          <m:t>𝑗</m:t>
                        </m:r>
                        <m:r>
                          <a:rPr lang="en-US" sz="2000" b="0" i="1" smtClean="0">
                            <a:latin typeface="Cambria Math" panose="02040503050406030204" pitchFamily="18" charset="0"/>
                          </a:rPr>
                          <m:t>0.6</m:t>
                        </m:r>
                      </m:e>
                    </m:d>
                    <m:r>
                      <a:rPr lang="en-US" sz="2000" b="0" i="1" smtClean="0">
                        <a:latin typeface="Cambria Math" panose="02040503050406030204" pitchFamily="18" charset="0"/>
                      </a:rPr>
                      <m:t>=0.2841+</m:t>
                    </m:r>
                    <m:r>
                      <a:rPr lang="en-US" sz="2000" b="0" i="1" smtClean="0">
                        <a:latin typeface="Cambria Math" panose="02040503050406030204" pitchFamily="18" charset="0"/>
                      </a:rPr>
                      <m:t>𝑗</m:t>
                    </m:r>
                    <m:r>
                      <a:rPr lang="en-US" sz="2000" b="0" i="1" smtClean="0">
                        <a:latin typeface="Cambria Math" panose="02040503050406030204" pitchFamily="18" charset="0"/>
                      </a:rPr>
                      <m:t>0.5682 </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14" name="Rectangle 13">
                <a:extLst>
                  <a:ext uri="{FF2B5EF4-FFF2-40B4-BE49-F238E27FC236}">
                    <a16:creationId xmlns:a16="http://schemas.microsoft.com/office/drawing/2014/main" id="{825F0487-1887-714C-B891-266A10376C2F}"/>
                  </a:ext>
                </a:extLst>
              </p:cNvPr>
              <p:cNvSpPr>
                <a:spLocks noRot="1" noChangeAspect="1" noMove="1" noResize="1" noEditPoints="1" noAdjustHandles="1" noChangeArrowheads="1" noChangeShapeType="1" noTextEdit="1"/>
              </p:cNvSpPr>
              <p:nvPr/>
            </p:nvSpPr>
            <p:spPr>
              <a:xfrm>
                <a:off x="318053" y="1859118"/>
                <a:ext cx="9024729" cy="552972"/>
              </a:xfrm>
              <a:prstGeom prst="rect">
                <a:avLst/>
              </a:prstGeom>
              <a:blipFill>
                <a:blip r:embed="rId2"/>
                <a:stretch>
                  <a:fillRect l="-562"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D91EF58-0377-8846-9C36-36EAAB4D9011}"/>
                  </a:ext>
                </a:extLst>
              </p:cNvPr>
              <p:cNvSpPr/>
              <p:nvPr/>
            </p:nvSpPr>
            <p:spPr>
              <a:xfrm>
                <a:off x="318053" y="2625836"/>
                <a:ext cx="8120743" cy="564193"/>
              </a:xfrm>
              <a:prstGeom prst="rect">
                <a:avLst/>
              </a:prstGeom>
            </p:spPr>
            <p:txBody>
              <a:bodyPr wrap="square">
                <a:spAutoFit/>
              </a:bodyPr>
              <a:lstStyle/>
              <a:p>
                <a:r>
                  <a:rPr lang="en-US" sz="2000" dirty="0"/>
                  <a:t>Segment N2-N3: </a:t>
                </a:r>
                <a14:m>
                  <m:oMath xmlns:m="http://schemas.openxmlformats.org/officeDocument/2006/math">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500</m:t>
                            </m:r>
                          </m:num>
                          <m:den>
                            <m:r>
                              <a:rPr lang="en-US" sz="2000" i="1">
                                <a:latin typeface="Cambria Math" panose="02040503050406030204" pitchFamily="18" charset="0"/>
                              </a:rPr>
                              <m:t>5280</m:t>
                            </m:r>
                          </m:den>
                        </m:f>
                      </m:e>
                    </m:d>
                    <m:d>
                      <m:dPr>
                        <m:ctrlPr>
                          <a:rPr lang="en-US" sz="2000" i="1">
                            <a:latin typeface="Cambria Math" panose="02040503050406030204" pitchFamily="18" charset="0"/>
                          </a:rPr>
                        </m:ctrlPr>
                      </m:dPr>
                      <m:e>
                        <m:r>
                          <a:rPr lang="en-US" sz="2000" i="1">
                            <a:latin typeface="Cambria Math" panose="02040503050406030204" pitchFamily="18" charset="0"/>
                          </a:rPr>
                          <m:t>0.3+</m:t>
                        </m:r>
                        <m:r>
                          <a:rPr lang="en-US" sz="2000" i="1">
                            <a:latin typeface="Cambria Math" panose="02040503050406030204" pitchFamily="18" charset="0"/>
                          </a:rPr>
                          <m:t>𝑗</m:t>
                        </m:r>
                        <m:r>
                          <a:rPr lang="en-US" sz="2000" i="1">
                            <a:latin typeface="Cambria Math" panose="02040503050406030204" pitchFamily="18" charset="0"/>
                          </a:rPr>
                          <m:t>0.6</m:t>
                        </m:r>
                      </m:e>
                    </m:d>
                    <m:r>
                      <a:rPr lang="en-US" sz="2000" i="1">
                        <a:latin typeface="Cambria Math" panose="02040503050406030204" pitchFamily="18" charset="0"/>
                      </a:rPr>
                      <m:t>=0.</m:t>
                    </m:r>
                    <m:r>
                      <a:rPr lang="en-US" sz="2000" b="0" i="1" smtClean="0">
                        <a:latin typeface="Cambria Math" panose="02040503050406030204" pitchFamily="18" charset="0"/>
                      </a:rPr>
                      <m:t>0</m:t>
                    </m:r>
                    <m:r>
                      <a:rPr lang="en-US" sz="2000" i="1">
                        <a:latin typeface="Cambria Math" panose="02040503050406030204" pitchFamily="18" charset="0"/>
                      </a:rPr>
                      <m:t>284+</m:t>
                    </m:r>
                    <m:r>
                      <a:rPr lang="en-US" sz="2000" i="1">
                        <a:latin typeface="Cambria Math" panose="02040503050406030204" pitchFamily="18" charset="0"/>
                      </a:rPr>
                      <m:t>𝑗</m:t>
                    </m:r>
                    <m:r>
                      <a:rPr lang="en-US" sz="2000" i="1">
                        <a:latin typeface="Cambria Math" panose="02040503050406030204" pitchFamily="18" charset="0"/>
                      </a:rPr>
                      <m:t>0.0568 </m:t>
                    </m:r>
                    <m:r>
                      <m:rPr>
                        <m:sty m:val="p"/>
                      </m:rPr>
                      <a:rPr lang="el-GR" sz="2000" b="0" i="1" smtClean="0">
                        <a:latin typeface="Cambria Math" panose="02040503050406030204" pitchFamily="18" charset="0"/>
                        <a:ea typeface="Cambria Math" panose="02040503050406030204" pitchFamily="18" charset="0"/>
                      </a:rPr>
                      <m:t>Ω</m:t>
                    </m:r>
                  </m:oMath>
                </a14:m>
                <a:endParaRPr lang="en-US" sz="2000" dirty="0"/>
              </a:p>
            </p:txBody>
          </p:sp>
        </mc:Choice>
        <mc:Fallback xmlns="">
          <p:sp>
            <p:nvSpPr>
              <p:cNvPr id="15" name="Rectangle 14">
                <a:extLst>
                  <a:ext uri="{FF2B5EF4-FFF2-40B4-BE49-F238E27FC236}">
                    <a16:creationId xmlns:a16="http://schemas.microsoft.com/office/drawing/2014/main" id="{2D91EF58-0377-8846-9C36-36EAAB4D9011}"/>
                  </a:ext>
                </a:extLst>
              </p:cNvPr>
              <p:cNvSpPr>
                <a:spLocks noRot="1" noChangeAspect="1" noMove="1" noResize="1" noEditPoints="1" noAdjustHandles="1" noChangeArrowheads="1" noChangeShapeType="1" noTextEdit="1"/>
              </p:cNvSpPr>
              <p:nvPr/>
            </p:nvSpPr>
            <p:spPr>
              <a:xfrm>
                <a:off x="318053" y="2625836"/>
                <a:ext cx="8120743" cy="564193"/>
              </a:xfrm>
              <a:prstGeom prst="rect">
                <a:avLst/>
              </a:prstGeom>
              <a:blipFill>
                <a:blip r:embed="rId3"/>
                <a:stretch>
                  <a:fillRect l="-625"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2892241-3FF0-CE40-A4C5-083FD8ADC869}"/>
                  </a:ext>
                </a:extLst>
              </p:cNvPr>
              <p:cNvSpPr/>
              <p:nvPr/>
            </p:nvSpPr>
            <p:spPr>
              <a:xfrm>
                <a:off x="354505" y="3392211"/>
                <a:ext cx="8120743" cy="564193"/>
              </a:xfrm>
              <a:prstGeom prst="rect">
                <a:avLst/>
              </a:prstGeom>
            </p:spPr>
            <p:txBody>
              <a:bodyPr wrap="square">
                <a:spAutoFit/>
              </a:bodyPr>
              <a:lstStyle/>
              <a:p>
                <a:r>
                  <a:rPr lang="en-US" sz="2000" dirty="0"/>
                  <a:t>Segment N3-N4: </a:t>
                </a:r>
                <a14:m>
                  <m:oMath xmlns:m="http://schemas.openxmlformats.org/officeDocument/2006/math">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b="0" i="1" smtClean="0">
                                <a:latin typeface="Cambria Math" panose="02040503050406030204" pitchFamily="18" charset="0"/>
                              </a:rPr>
                              <m:t>75</m:t>
                            </m:r>
                            <m:r>
                              <a:rPr lang="en-US" sz="2000" i="1">
                                <a:latin typeface="Cambria Math" panose="02040503050406030204" pitchFamily="18" charset="0"/>
                              </a:rPr>
                              <m:t>0</m:t>
                            </m:r>
                          </m:num>
                          <m:den>
                            <m:r>
                              <a:rPr lang="en-US" sz="2000" i="1">
                                <a:latin typeface="Cambria Math" panose="02040503050406030204" pitchFamily="18" charset="0"/>
                              </a:rPr>
                              <m:t>5280</m:t>
                            </m:r>
                          </m:den>
                        </m:f>
                      </m:e>
                    </m:d>
                    <m:d>
                      <m:dPr>
                        <m:ctrlPr>
                          <a:rPr lang="en-US" sz="2000" i="1">
                            <a:latin typeface="Cambria Math" panose="02040503050406030204" pitchFamily="18" charset="0"/>
                          </a:rPr>
                        </m:ctrlPr>
                      </m:dPr>
                      <m:e>
                        <m:r>
                          <a:rPr lang="en-US" sz="2000" i="1">
                            <a:latin typeface="Cambria Math" panose="02040503050406030204" pitchFamily="18" charset="0"/>
                          </a:rPr>
                          <m:t>0.3+</m:t>
                        </m:r>
                        <m:r>
                          <a:rPr lang="en-US" sz="2000" i="1">
                            <a:latin typeface="Cambria Math" panose="02040503050406030204" pitchFamily="18" charset="0"/>
                          </a:rPr>
                          <m:t>𝑗</m:t>
                        </m:r>
                        <m:r>
                          <a:rPr lang="en-US" sz="2000" i="1">
                            <a:latin typeface="Cambria Math" panose="02040503050406030204" pitchFamily="18" charset="0"/>
                          </a:rPr>
                          <m:t>0.6</m:t>
                        </m:r>
                      </m:e>
                    </m:d>
                    <m:r>
                      <a:rPr lang="en-US" sz="2000" i="1">
                        <a:latin typeface="Cambria Math" panose="02040503050406030204" pitchFamily="18" charset="0"/>
                      </a:rPr>
                      <m:t>=0.0</m:t>
                    </m:r>
                    <m:r>
                      <a:rPr lang="en-US" sz="2000" b="0" i="1" smtClean="0">
                        <a:latin typeface="Cambria Math" panose="02040503050406030204" pitchFamily="18" charset="0"/>
                      </a:rPr>
                      <m:t>426</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0.0852 </m:t>
                    </m:r>
                    <m:r>
                      <m:rPr>
                        <m:sty m:val="p"/>
                      </m:rPr>
                      <a:rPr lang="el-GR" sz="2000" i="1">
                        <a:latin typeface="Cambria Math" panose="02040503050406030204" pitchFamily="18" charset="0"/>
                        <a:ea typeface="Cambria Math" panose="02040503050406030204" pitchFamily="18" charset="0"/>
                      </a:rPr>
                      <m:t>Ω</m:t>
                    </m:r>
                  </m:oMath>
                </a14:m>
                <a:endParaRPr lang="en-US" sz="2000" dirty="0"/>
              </a:p>
            </p:txBody>
          </p:sp>
        </mc:Choice>
        <mc:Fallback xmlns="">
          <p:sp>
            <p:nvSpPr>
              <p:cNvPr id="16" name="Rectangle 15">
                <a:extLst>
                  <a:ext uri="{FF2B5EF4-FFF2-40B4-BE49-F238E27FC236}">
                    <a16:creationId xmlns:a16="http://schemas.microsoft.com/office/drawing/2014/main" id="{B2892241-3FF0-CE40-A4C5-083FD8ADC869}"/>
                  </a:ext>
                </a:extLst>
              </p:cNvPr>
              <p:cNvSpPr>
                <a:spLocks noRot="1" noChangeAspect="1" noMove="1" noResize="1" noEditPoints="1" noAdjustHandles="1" noChangeArrowheads="1" noChangeShapeType="1" noTextEdit="1"/>
              </p:cNvSpPr>
              <p:nvPr/>
            </p:nvSpPr>
            <p:spPr>
              <a:xfrm>
                <a:off x="354505" y="3392211"/>
                <a:ext cx="8120743" cy="564193"/>
              </a:xfrm>
              <a:prstGeom prst="rect">
                <a:avLst/>
              </a:prstGeom>
              <a:blipFill>
                <a:blip r:embed="rId4"/>
                <a:stretch>
                  <a:fillRect l="-625"/>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38E1BC3-4D91-2B47-9282-49F527D81D00}"/>
              </a:ext>
            </a:extLst>
          </p:cNvPr>
          <p:cNvSpPr/>
          <p:nvPr/>
        </p:nvSpPr>
        <p:spPr>
          <a:xfrm>
            <a:off x="185057" y="1165030"/>
            <a:ext cx="8120743" cy="461665"/>
          </a:xfrm>
          <a:prstGeom prst="rect">
            <a:avLst/>
          </a:prstGeom>
        </p:spPr>
        <p:txBody>
          <a:bodyPr wrap="square">
            <a:spAutoFit/>
          </a:bodyPr>
          <a:lstStyle/>
          <a:p>
            <a:r>
              <a:rPr lang="en-US" dirty="0"/>
              <a:t>Calculating the segment impedances</a:t>
            </a:r>
          </a:p>
        </p:txBody>
      </p:sp>
    </p:spTree>
    <p:extLst>
      <p:ext uri="{BB962C8B-B14F-4D97-AF65-F5344CB8AC3E}">
        <p14:creationId xmlns:p14="http://schemas.microsoft.com/office/powerpoint/2010/main" val="208696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15687" y="1686618"/>
            <a:ext cx="8267700" cy="1200329"/>
          </a:xfrm>
          <a:prstGeom prst="rect">
            <a:avLst/>
          </a:prstGeom>
        </p:spPr>
        <p:txBody>
          <a:bodyPr wrap="square">
            <a:spAutoFit/>
          </a:bodyPr>
          <a:lstStyle/>
          <a:p>
            <a:r>
              <a:rPr lang="en-US" dirty="0">
                <a:latin typeface="CMSS10"/>
              </a:rPr>
              <a:t>During the 24 hour period, energy (kWh) will be consumed. The </a:t>
            </a:r>
            <a:r>
              <a:rPr lang="en-US" b="1" dirty="0">
                <a:latin typeface="CMSSBX10"/>
              </a:rPr>
              <a:t>energy in kWh</a:t>
            </a:r>
            <a:r>
              <a:rPr lang="en-US" dirty="0">
                <a:latin typeface="CMSSBX10"/>
              </a:rPr>
              <a:t> </a:t>
            </a:r>
            <a:r>
              <a:rPr lang="en-US" dirty="0">
                <a:latin typeface="CMSS10"/>
              </a:rPr>
              <a:t>used during each 15 minute interval is computed by:</a:t>
            </a:r>
            <a:endParaRPr lang="en-US" dirty="0"/>
          </a:p>
        </p:txBody>
      </p:sp>
      <p:sp>
        <p:nvSpPr>
          <p:cNvPr id="10"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Individual Customer Load</a:t>
            </a:r>
          </a:p>
        </p:txBody>
      </p:sp>
      <p:pic>
        <p:nvPicPr>
          <p:cNvPr id="2" name="Picture 1">
            <a:extLst>
              <a:ext uri="{FF2B5EF4-FFF2-40B4-BE49-F238E27FC236}">
                <a16:creationId xmlns:a16="http://schemas.microsoft.com/office/drawing/2014/main" id="{559D0878-A3D1-E247-8A4D-3CC74CA40891}"/>
              </a:ext>
            </a:extLst>
          </p:cNvPr>
          <p:cNvPicPr>
            <a:picLocks noChangeAspect="1"/>
          </p:cNvPicPr>
          <p:nvPr/>
        </p:nvPicPr>
        <p:blipFill>
          <a:blip r:embed="rId3"/>
          <a:stretch>
            <a:fillRect/>
          </a:stretch>
        </p:blipFill>
        <p:spPr>
          <a:xfrm>
            <a:off x="1451767" y="3429000"/>
            <a:ext cx="5585583" cy="1017374"/>
          </a:xfrm>
          <a:prstGeom prst="rect">
            <a:avLst/>
          </a:prstGeom>
          <a:ln w="25400">
            <a:solidFill>
              <a:srgbClr val="FF0000"/>
            </a:solidFill>
          </a:ln>
        </p:spPr>
      </p:pic>
    </p:spTree>
    <p:extLst>
      <p:ext uri="{BB962C8B-B14F-4D97-AF65-F5344CB8AC3E}">
        <p14:creationId xmlns:p14="http://schemas.microsoft.com/office/powerpoint/2010/main" val="38931127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6" name="Rectangle 5">
            <a:extLst>
              <a:ext uri="{FF2B5EF4-FFF2-40B4-BE49-F238E27FC236}">
                <a16:creationId xmlns:a16="http://schemas.microsoft.com/office/drawing/2014/main" id="{78EBB997-852B-874A-BBFF-9A96A5A2E15E}"/>
              </a:ext>
            </a:extLst>
          </p:cNvPr>
          <p:cNvSpPr/>
          <p:nvPr/>
        </p:nvSpPr>
        <p:spPr>
          <a:xfrm>
            <a:off x="185057" y="2209453"/>
            <a:ext cx="945984" cy="461665"/>
          </a:xfrm>
          <a:prstGeom prst="rect">
            <a:avLst/>
          </a:prstGeom>
        </p:spPr>
        <p:txBody>
          <a:bodyPr wrap="square">
            <a:spAutoFit/>
          </a:bodyPr>
          <a:lstStyle/>
          <a:p>
            <a:r>
              <a:rPr lang="en-US" dirty="0"/>
              <a:t>T1:</a:t>
            </a:r>
            <a:endParaRPr lang="en-US" b="1"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1131040" y="1798025"/>
                <a:ext cx="2579873" cy="19389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1 </m:t>
                          </m:r>
                          <m:r>
                            <a:rPr lang="en-US" i="1">
                              <a:latin typeface="Cambria Math" panose="02040503050406030204" pitchFamily="18" charset="0"/>
                            </a:rPr>
                            <m:t>𝑏𝑎𝑠𝑒</m:t>
                          </m:r>
                        </m:sub>
                      </m:sSub>
                      <m:r>
                        <a:rPr lang="en-US" i="1">
                          <a:latin typeface="Cambria Math" panose="02040503050406030204" pitchFamily="18" charset="0"/>
                        </a:rPr>
                        <m:t>=2400 </m:t>
                      </m:r>
                      <m:r>
                        <a:rPr lang="en-US" i="1">
                          <a:latin typeface="Cambria Math" panose="02040503050406030204" pitchFamily="18" charset="0"/>
                        </a:rPr>
                        <m:t>𝑉</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𝑏𝑎𝑠𝑒</m:t>
                          </m:r>
                        </m:sub>
                      </m:sSub>
                      <m:r>
                        <a:rPr lang="en-US" i="1">
                          <a:latin typeface="Cambria Math" panose="02040503050406030204" pitchFamily="18" charset="0"/>
                        </a:rPr>
                        <m:t>=240 </m:t>
                      </m:r>
                      <m:r>
                        <a:rPr lang="en-US" i="1">
                          <a:latin typeface="Cambria Math" panose="02040503050406030204" pitchFamily="18" charset="0"/>
                        </a:rPr>
                        <m:t>𝑉</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𝑏𝑎𝑠𝑒</m:t>
                          </m:r>
                        </m:sub>
                      </m:sSub>
                      <m:r>
                        <a:rPr lang="en-US" i="1">
                          <a:latin typeface="Cambria Math" panose="02040503050406030204" pitchFamily="18" charset="0"/>
                        </a:rPr>
                        <m:t>=</m:t>
                      </m:r>
                      <m:r>
                        <a:rPr lang="en-US" b="0" i="1" smtClean="0">
                          <a:latin typeface="Cambria Math" panose="02040503050406030204" pitchFamily="18" charset="0"/>
                        </a:rPr>
                        <m:t>25</m:t>
                      </m:r>
                      <m:r>
                        <a:rPr lang="en-US" i="1">
                          <a:latin typeface="Cambria Math" panose="02040503050406030204" pitchFamily="18" charset="0"/>
                        </a:rPr>
                        <m:t> </m:t>
                      </m:r>
                      <m:r>
                        <a:rPr lang="en-US" b="0" i="1" smtClean="0">
                          <a:latin typeface="Cambria Math" panose="02040503050406030204" pitchFamily="18" charset="0"/>
                        </a:rPr>
                        <m:t>𝑘</m:t>
                      </m:r>
                      <m:r>
                        <a:rPr lang="en-US" i="1">
                          <a:latin typeface="Cambria Math" panose="02040503050406030204" pitchFamily="18" charset="0"/>
                        </a:rPr>
                        <m:t>𝑉</m:t>
                      </m:r>
                      <m:r>
                        <a:rPr lang="en-US" b="0" i="1" smtClean="0">
                          <a:latin typeface="Cambria Math" panose="02040503050406030204" pitchFamily="18" charset="0"/>
                        </a:rPr>
                        <m:t>𝐴</m:t>
                      </m:r>
                    </m:oMath>
                  </m:oMathPara>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1131040" y="1798025"/>
                <a:ext cx="2579873" cy="1938992"/>
              </a:xfrm>
              <a:prstGeom prst="rect">
                <a:avLst/>
              </a:prstGeom>
              <a:blipFill>
                <a:blip r:embed="rId2"/>
                <a:stretch>
                  <a:fillRect b="-4575"/>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027823D-A024-F248-973D-5B4CF12D65CB}"/>
              </a:ext>
            </a:extLst>
          </p:cNvPr>
          <p:cNvSpPr/>
          <p:nvPr/>
        </p:nvSpPr>
        <p:spPr>
          <a:xfrm>
            <a:off x="4779944" y="2192375"/>
            <a:ext cx="945984" cy="461665"/>
          </a:xfrm>
          <a:prstGeom prst="rect">
            <a:avLst/>
          </a:prstGeom>
        </p:spPr>
        <p:txBody>
          <a:bodyPr wrap="square">
            <a:spAutoFit/>
          </a:bodyPr>
          <a:lstStyle/>
          <a:p>
            <a:r>
              <a:rPr lang="en-US" dirty="0"/>
              <a:t>T2:</a:t>
            </a:r>
            <a:endParaRPr lang="en-US" b="1"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73A293C-B42D-3141-9533-0B8721B5AC52}"/>
                  </a:ext>
                </a:extLst>
              </p:cNvPr>
              <p:cNvSpPr/>
              <p:nvPr/>
            </p:nvSpPr>
            <p:spPr>
              <a:xfrm>
                <a:off x="5725927" y="1780947"/>
                <a:ext cx="2579873" cy="19389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𝑏𝑎𝑠𝑒</m:t>
                          </m:r>
                        </m:sub>
                      </m:sSub>
                      <m:r>
                        <a:rPr lang="en-US" i="1">
                          <a:latin typeface="Cambria Math" panose="02040503050406030204" pitchFamily="18" charset="0"/>
                        </a:rPr>
                        <m:t>=2400 </m:t>
                      </m:r>
                      <m:r>
                        <a:rPr lang="en-US" i="1">
                          <a:latin typeface="Cambria Math" panose="02040503050406030204" pitchFamily="18" charset="0"/>
                        </a:rPr>
                        <m:t>𝑉</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𝑏𝑎𝑠𝑒</m:t>
                          </m:r>
                        </m:sub>
                      </m:sSub>
                      <m:r>
                        <a:rPr lang="en-US" i="1">
                          <a:latin typeface="Cambria Math" panose="02040503050406030204" pitchFamily="18" charset="0"/>
                        </a:rPr>
                        <m:t>=240 </m:t>
                      </m:r>
                      <m:r>
                        <a:rPr lang="en-US" i="1">
                          <a:latin typeface="Cambria Math" panose="02040503050406030204" pitchFamily="18" charset="0"/>
                        </a:rPr>
                        <m:t>𝑉</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𝑏𝑎𝑠𝑒</m:t>
                          </m:r>
                        </m:sub>
                      </m:sSub>
                      <m:r>
                        <a:rPr lang="en-US" i="1">
                          <a:latin typeface="Cambria Math" panose="02040503050406030204" pitchFamily="18" charset="0"/>
                        </a:rPr>
                        <m:t>=</m:t>
                      </m:r>
                      <m:r>
                        <a:rPr lang="en-US" b="0" i="1" smtClean="0">
                          <a:latin typeface="Cambria Math" panose="02040503050406030204" pitchFamily="18" charset="0"/>
                        </a:rPr>
                        <m:t>37.5</m:t>
                      </m:r>
                      <m:r>
                        <a:rPr lang="en-US" i="1">
                          <a:latin typeface="Cambria Math" panose="02040503050406030204" pitchFamily="18" charset="0"/>
                        </a:rPr>
                        <m:t> </m:t>
                      </m:r>
                      <m:r>
                        <a:rPr lang="en-US" b="0" i="1" smtClean="0">
                          <a:latin typeface="Cambria Math" panose="02040503050406030204" pitchFamily="18" charset="0"/>
                        </a:rPr>
                        <m:t>𝑘</m:t>
                      </m:r>
                      <m:r>
                        <a:rPr lang="en-US" i="1">
                          <a:latin typeface="Cambria Math" panose="02040503050406030204" pitchFamily="18" charset="0"/>
                        </a:rPr>
                        <m:t>𝑉</m:t>
                      </m:r>
                      <m:r>
                        <a:rPr lang="en-US" b="0" i="1" smtClean="0">
                          <a:latin typeface="Cambria Math" panose="02040503050406030204" pitchFamily="18" charset="0"/>
                        </a:rPr>
                        <m:t>𝐴</m:t>
                      </m:r>
                    </m:oMath>
                  </m:oMathPara>
                </a14:m>
                <a:endParaRPr lang="en-US" dirty="0"/>
              </a:p>
            </p:txBody>
          </p:sp>
        </mc:Choice>
        <mc:Fallback xmlns="">
          <p:sp>
            <p:nvSpPr>
              <p:cNvPr id="10" name="Rectangle 9">
                <a:extLst>
                  <a:ext uri="{FF2B5EF4-FFF2-40B4-BE49-F238E27FC236}">
                    <a16:creationId xmlns:a16="http://schemas.microsoft.com/office/drawing/2014/main" id="{073A293C-B42D-3141-9533-0B8721B5AC52}"/>
                  </a:ext>
                </a:extLst>
              </p:cNvPr>
              <p:cNvSpPr>
                <a:spLocks noRot="1" noChangeAspect="1" noMove="1" noResize="1" noEditPoints="1" noAdjustHandles="1" noChangeArrowheads="1" noChangeShapeType="1" noTextEdit="1"/>
              </p:cNvSpPr>
              <p:nvPr/>
            </p:nvSpPr>
            <p:spPr>
              <a:xfrm>
                <a:off x="5725927" y="1780947"/>
                <a:ext cx="2579873" cy="1938992"/>
              </a:xfrm>
              <a:prstGeom prst="rect">
                <a:avLst/>
              </a:prstGeom>
              <a:blipFill>
                <a:blip r:embed="rId3"/>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25622D8-32E1-B042-8F9D-400F9B702028}"/>
                  </a:ext>
                </a:extLst>
              </p:cNvPr>
              <p:cNvSpPr/>
              <p:nvPr/>
            </p:nvSpPr>
            <p:spPr>
              <a:xfrm>
                <a:off x="1104715" y="4414738"/>
                <a:ext cx="2579873" cy="19389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𝑏𝑎𝑠𝑒</m:t>
                          </m:r>
                        </m:sub>
                      </m:sSub>
                      <m:r>
                        <a:rPr lang="en-US" i="1">
                          <a:latin typeface="Cambria Math" panose="02040503050406030204" pitchFamily="18" charset="0"/>
                        </a:rPr>
                        <m:t>=2400 </m:t>
                      </m:r>
                      <m:r>
                        <a:rPr lang="en-US" i="1">
                          <a:latin typeface="Cambria Math" panose="02040503050406030204" pitchFamily="18" charset="0"/>
                        </a:rPr>
                        <m:t>𝑉</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𝑏𝑎𝑠𝑒</m:t>
                          </m:r>
                        </m:sub>
                      </m:sSub>
                      <m:r>
                        <a:rPr lang="en-US" i="1">
                          <a:latin typeface="Cambria Math" panose="02040503050406030204" pitchFamily="18" charset="0"/>
                        </a:rPr>
                        <m:t>=240 </m:t>
                      </m:r>
                      <m:r>
                        <a:rPr lang="en-US" i="1">
                          <a:latin typeface="Cambria Math" panose="02040503050406030204" pitchFamily="18" charset="0"/>
                        </a:rPr>
                        <m:t>𝑉</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𝑆</m:t>
                          </m:r>
                        </m:e>
                        <m:sub>
                          <m:r>
                            <a:rPr lang="en-US" i="1">
                              <a:latin typeface="Cambria Math" panose="02040503050406030204" pitchFamily="18" charset="0"/>
                            </a:rPr>
                            <m:t>𝑏𝑎𝑠𝑒</m:t>
                          </m:r>
                        </m:sub>
                      </m:sSub>
                      <m:r>
                        <a:rPr lang="en-US" i="1">
                          <a:latin typeface="Cambria Math" panose="02040503050406030204" pitchFamily="18" charset="0"/>
                        </a:rPr>
                        <m:t>=</m:t>
                      </m:r>
                      <m:r>
                        <a:rPr lang="en-US" b="0" i="1" smtClean="0">
                          <a:latin typeface="Cambria Math" panose="02040503050406030204" pitchFamily="18" charset="0"/>
                        </a:rPr>
                        <m:t>50</m:t>
                      </m:r>
                      <m:r>
                        <a:rPr lang="en-US" i="1">
                          <a:latin typeface="Cambria Math" panose="02040503050406030204" pitchFamily="18" charset="0"/>
                        </a:rPr>
                        <m:t> </m:t>
                      </m:r>
                      <m:r>
                        <a:rPr lang="en-US" b="0" i="1" smtClean="0">
                          <a:latin typeface="Cambria Math" panose="02040503050406030204" pitchFamily="18" charset="0"/>
                        </a:rPr>
                        <m:t>𝑘</m:t>
                      </m:r>
                      <m:r>
                        <a:rPr lang="en-US" i="1">
                          <a:latin typeface="Cambria Math" panose="02040503050406030204" pitchFamily="18" charset="0"/>
                        </a:rPr>
                        <m:t>𝑉</m:t>
                      </m:r>
                      <m:r>
                        <a:rPr lang="en-US" b="0" i="1" smtClean="0">
                          <a:latin typeface="Cambria Math" panose="02040503050406030204" pitchFamily="18" charset="0"/>
                        </a:rPr>
                        <m:t>𝐴</m:t>
                      </m:r>
                    </m:oMath>
                  </m:oMathPara>
                </a14:m>
                <a:endParaRPr lang="en-US" dirty="0"/>
              </a:p>
            </p:txBody>
          </p:sp>
        </mc:Choice>
        <mc:Fallback xmlns="">
          <p:sp>
            <p:nvSpPr>
              <p:cNvPr id="11" name="Rectangle 10">
                <a:extLst>
                  <a:ext uri="{FF2B5EF4-FFF2-40B4-BE49-F238E27FC236}">
                    <a16:creationId xmlns:a16="http://schemas.microsoft.com/office/drawing/2014/main" id="{125622D8-32E1-B042-8F9D-400F9B702028}"/>
                  </a:ext>
                </a:extLst>
              </p:cNvPr>
              <p:cNvSpPr>
                <a:spLocks noRot="1" noChangeAspect="1" noMove="1" noResize="1" noEditPoints="1" noAdjustHandles="1" noChangeArrowheads="1" noChangeShapeType="1" noTextEdit="1"/>
              </p:cNvSpPr>
              <p:nvPr/>
            </p:nvSpPr>
            <p:spPr>
              <a:xfrm>
                <a:off x="1104715" y="4414738"/>
                <a:ext cx="2579873" cy="1938992"/>
              </a:xfrm>
              <a:prstGeom prst="rect">
                <a:avLst/>
              </a:prstGeom>
              <a:blipFill>
                <a:blip r:embed="rId4"/>
                <a:stretch>
                  <a:fillRect b="-4605"/>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6ADC43AF-0B6A-5645-9D2E-9DB21BECBD15}"/>
              </a:ext>
            </a:extLst>
          </p:cNvPr>
          <p:cNvSpPr/>
          <p:nvPr/>
        </p:nvSpPr>
        <p:spPr>
          <a:xfrm>
            <a:off x="329848" y="5107235"/>
            <a:ext cx="945984" cy="461665"/>
          </a:xfrm>
          <a:prstGeom prst="rect">
            <a:avLst/>
          </a:prstGeom>
        </p:spPr>
        <p:txBody>
          <a:bodyPr wrap="square">
            <a:spAutoFit/>
          </a:bodyPr>
          <a:lstStyle/>
          <a:p>
            <a:r>
              <a:rPr lang="en-US" dirty="0"/>
              <a:t>T3:</a:t>
            </a:r>
            <a:endParaRPr lang="en-US" b="1" dirty="0"/>
          </a:p>
        </p:txBody>
      </p:sp>
      <p:sp>
        <p:nvSpPr>
          <p:cNvPr id="13" name="Rectangle 12">
            <a:extLst>
              <a:ext uri="{FF2B5EF4-FFF2-40B4-BE49-F238E27FC236}">
                <a16:creationId xmlns:a16="http://schemas.microsoft.com/office/drawing/2014/main" id="{EA1E8DC8-13E9-4742-9F06-3CF459DA1A4D}"/>
              </a:ext>
            </a:extLst>
          </p:cNvPr>
          <p:cNvSpPr/>
          <p:nvPr/>
        </p:nvSpPr>
        <p:spPr>
          <a:xfrm>
            <a:off x="185057" y="1043788"/>
            <a:ext cx="8120743" cy="461665"/>
          </a:xfrm>
          <a:prstGeom prst="rect">
            <a:avLst/>
          </a:prstGeom>
        </p:spPr>
        <p:txBody>
          <a:bodyPr wrap="square">
            <a:spAutoFit/>
          </a:bodyPr>
          <a:lstStyle/>
          <a:p>
            <a:r>
              <a:rPr lang="en-US" b="1" dirty="0"/>
              <a:t>Solution: </a:t>
            </a:r>
            <a:r>
              <a:rPr lang="en-US" dirty="0"/>
              <a:t>Choosing base values</a:t>
            </a:r>
            <a:endParaRPr lang="en-US" b="1" dirty="0"/>
          </a:p>
        </p:txBody>
      </p:sp>
    </p:spTree>
    <p:extLst>
      <p:ext uri="{BB962C8B-B14F-4D97-AF65-F5344CB8AC3E}">
        <p14:creationId xmlns:p14="http://schemas.microsoft.com/office/powerpoint/2010/main" val="1873704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6" name="Rectangle 5">
            <a:extLst>
              <a:ext uri="{FF2B5EF4-FFF2-40B4-BE49-F238E27FC236}">
                <a16:creationId xmlns:a16="http://schemas.microsoft.com/office/drawing/2014/main" id="{78EBB997-852B-874A-BBFF-9A96A5A2E15E}"/>
              </a:ext>
            </a:extLst>
          </p:cNvPr>
          <p:cNvSpPr/>
          <p:nvPr/>
        </p:nvSpPr>
        <p:spPr>
          <a:xfrm>
            <a:off x="349726" y="2309917"/>
            <a:ext cx="945984" cy="461665"/>
          </a:xfrm>
          <a:prstGeom prst="rect">
            <a:avLst/>
          </a:prstGeom>
        </p:spPr>
        <p:txBody>
          <a:bodyPr wrap="square">
            <a:spAutoFit/>
          </a:bodyPr>
          <a:lstStyle/>
          <a:p>
            <a:r>
              <a:rPr lang="en-US" dirty="0"/>
              <a:t>T1:</a:t>
            </a:r>
            <a:endParaRPr lang="en-US" b="1"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1177522" y="1801290"/>
                <a:ext cx="3980887" cy="1163011"/>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𝑏𝑎𝑠𝑒</m:t>
                          </m:r>
                        </m:sub>
                      </m:sSub>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25,000</m:t>
                          </m:r>
                        </m:num>
                        <m:den>
                          <m:r>
                            <a:rPr lang="en-US" b="0" i="1" smtClean="0">
                              <a:latin typeface="Cambria Math" panose="02040503050406030204" pitchFamily="18" charset="0"/>
                            </a:rPr>
                            <m:t>2400</m:t>
                          </m:r>
                        </m:den>
                      </m:f>
                      <m:r>
                        <a:rPr lang="en-US" b="0" i="1" smtClean="0">
                          <a:latin typeface="Cambria Math" panose="02040503050406030204" pitchFamily="18" charset="0"/>
                        </a:rPr>
                        <m:t>=10.42 </m:t>
                      </m:r>
                      <m:r>
                        <a:rPr lang="en-US" b="0" i="1" smtClean="0">
                          <a:latin typeface="Cambria Math" panose="02040503050406030204" pitchFamily="18" charset="0"/>
                        </a:rPr>
                        <m:t>𝐴</m:t>
                      </m:r>
                    </m:oMath>
                  </m:oMathPara>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1177522" y="1801290"/>
                <a:ext cx="3980887" cy="1163011"/>
              </a:xfrm>
              <a:prstGeom prst="rect">
                <a:avLst/>
              </a:prstGeom>
              <a:blipFill>
                <a:blip r:embed="rId5"/>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E027823D-A024-F248-973D-5B4CF12D65CB}"/>
              </a:ext>
            </a:extLst>
          </p:cNvPr>
          <p:cNvSpPr/>
          <p:nvPr/>
        </p:nvSpPr>
        <p:spPr>
          <a:xfrm>
            <a:off x="365208" y="3912328"/>
            <a:ext cx="945984" cy="461665"/>
          </a:xfrm>
          <a:prstGeom prst="rect">
            <a:avLst/>
          </a:prstGeom>
        </p:spPr>
        <p:txBody>
          <a:bodyPr wrap="square">
            <a:spAutoFit/>
          </a:bodyPr>
          <a:lstStyle/>
          <a:p>
            <a:r>
              <a:rPr lang="en-US" dirty="0"/>
              <a:t>T2:</a:t>
            </a:r>
            <a:endParaRPr lang="en-US" b="1"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73A293C-B42D-3141-9533-0B8721B5AC52}"/>
                  </a:ext>
                </a:extLst>
              </p:cNvPr>
              <p:cNvSpPr/>
              <p:nvPr/>
            </p:nvSpPr>
            <p:spPr>
              <a:xfrm>
                <a:off x="615063" y="3679321"/>
                <a:ext cx="5105803" cy="11630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𝑏𝑎𝑠𝑒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37,500</m:t>
                          </m:r>
                        </m:num>
                        <m:den>
                          <m:r>
                            <a:rPr lang="en-US" i="1">
                              <a:latin typeface="Cambria Math" panose="02040503050406030204" pitchFamily="18" charset="0"/>
                            </a:rPr>
                            <m:t>240</m:t>
                          </m:r>
                          <m:r>
                            <a:rPr lang="en-US" b="0" i="1" smtClean="0">
                              <a:latin typeface="Cambria Math" panose="02040503050406030204" pitchFamily="18" charset="0"/>
                            </a:rPr>
                            <m:t>0</m:t>
                          </m:r>
                        </m:den>
                      </m:f>
                      <m:r>
                        <a:rPr lang="en-US" i="1">
                          <a:latin typeface="Cambria Math" panose="02040503050406030204" pitchFamily="18" charset="0"/>
                        </a:rPr>
                        <m:t>=</m:t>
                      </m:r>
                      <m:r>
                        <a:rPr lang="en-US" b="0" i="1" smtClean="0">
                          <a:latin typeface="Cambria Math" panose="02040503050406030204" pitchFamily="18" charset="0"/>
                        </a:rPr>
                        <m:t>15.63</m:t>
                      </m:r>
                      <m:r>
                        <a:rPr lang="en-US" i="1">
                          <a:latin typeface="Cambria Math" panose="02040503050406030204" pitchFamily="18" charset="0"/>
                        </a:rPr>
                        <m:t> </m:t>
                      </m:r>
                      <m:r>
                        <a:rPr lang="en-US" i="1">
                          <a:latin typeface="Cambria Math" panose="02040503050406030204" pitchFamily="18" charset="0"/>
                        </a:rPr>
                        <m:t>𝐴</m:t>
                      </m:r>
                    </m:oMath>
                  </m:oMathPara>
                </a14:m>
                <a:endParaRPr lang="en-US" dirty="0"/>
              </a:p>
              <a:p>
                <a:endParaRPr lang="en-US" dirty="0"/>
              </a:p>
            </p:txBody>
          </p:sp>
        </mc:Choice>
        <mc:Fallback xmlns="">
          <p:sp>
            <p:nvSpPr>
              <p:cNvPr id="10" name="Rectangle 9">
                <a:extLst>
                  <a:ext uri="{FF2B5EF4-FFF2-40B4-BE49-F238E27FC236}">
                    <a16:creationId xmlns:a16="http://schemas.microsoft.com/office/drawing/2014/main" id="{073A293C-B42D-3141-9533-0B8721B5AC52}"/>
                  </a:ext>
                </a:extLst>
              </p:cNvPr>
              <p:cNvSpPr>
                <a:spLocks noRot="1" noChangeAspect="1" noMove="1" noResize="1" noEditPoints="1" noAdjustHandles="1" noChangeArrowheads="1" noChangeShapeType="1" noTextEdit="1"/>
              </p:cNvSpPr>
              <p:nvPr/>
            </p:nvSpPr>
            <p:spPr>
              <a:xfrm>
                <a:off x="615063" y="3679321"/>
                <a:ext cx="5105803" cy="116301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25622D8-32E1-B042-8F9D-400F9B702028}"/>
                  </a:ext>
                </a:extLst>
              </p:cNvPr>
              <p:cNvSpPr/>
              <p:nvPr/>
            </p:nvSpPr>
            <p:spPr>
              <a:xfrm>
                <a:off x="699006" y="5306201"/>
                <a:ext cx="4789189" cy="11630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𝑏𝑎𝑠𝑒</m:t>
                          </m:r>
                        </m:sub>
                      </m:sSub>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50,000</m:t>
                          </m:r>
                        </m:num>
                        <m:den>
                          <m:r>
                            <a:rPr lang="en-US" i="1">
                              <a:latin typeface="Cambria Math" panose="02040503050406030204" pitchFamily="18" charset="0"/>
                            </a:rPr>
                            <m:t>240</m:t>
                          </m:r>
                          <m:r>
                            <a:rPr lang="en-US" b="0" i="1" smtClean="0">
                              <a:latin typeface="Cambria Math" panose="02040503050406030204" pitchFamily="18" charset="0"/>
                            </a:rPr>
                            <m:t>0</m:t>
                          </m:r>
                        </m:den>
                      </m:f>
                      <m:r>
                        <a:rPr lang="en-US" i="1">
                          <a:latin typeface="Cambria Math" panose="02040503050406030204" pitchFamily="18" charset="0"/>
                        </a:rPr>
                        <m:t>=</m:t>
                      </m:r>
                      <m:r>
                        <a:rPr lang="en-US" b="0" i="1" smtClean="0">
                          <a:latin typeface="Cambria Math" panose="02040503050406030204" pitchFamily="18" charset="0"/>
                        </a:rPr>
                        <m:t>20.83</m:t>
                      </m:r>
                      <m:r>
                        <a:rPr lang="en-US" i="1">
                          <a:latin typeface="Cambria Math" panose="02040503050406030204" pitchFamily="18" charset="0"/>
                        </a:rPr>
                        <m:t> </m:t>
                      </m:r>
                      <m:r>
                        <a:rPr lang="en-US" i="1">
                          <a:latin typeface="Cambria Math" panose="02040503050406030204" pitchFamily="18" charset="0"/>
                        </a:rPr>
                        <m:t>𝐴</m:t>
                      </m:r>
                    </m:oMath>
                  </m:oMathPara>
                </a14:m>
                <a:endParaRPr lang="en-US" dirty="0"/>
              </a:p>
              <a:p>
                <a:endParaRPr lang="en-US" dirty="0"/>
              </a:p>
            </p:txBody>
          </p:sp>
        </mc:Choice>
        <mc:Fallback xmlns="">
          <p:sp>
            <p:nvSpPr>
              <p:cNvPr id="11" name="Rectangle 10">
                <a:extLst>
                  <a:ext uri="{FF2B5EF4-FFF2-40B4-BE49-F238E27FC236}">
                    <a16:creationId xmlns:a16="http://schemas.microsoft.com/office/drawing/2014/main" id="{125622D8-32E1-B042-8F9D-400F9B702028}"/>
                  </a:ext>
                </a:extLst>
              </p:cNvPr>
              <p:cNvSpPr>
                <a:spLocks noRot="1" noChangeAspect="1" noMove="1" noResize="1" noEditPoints="1" noAdjustHandles="1" noChangeArrowheads="1" noChangeShapeType="1" noTextEdit="1"/>
              </p:cNvSpPr>
              <p:nvPr/>
            </p:nvSpPr>
            <p:spPr>
              <a:xfrm>
                <a:off x="699006" y="5306201"/>
                <a:ext cx="4789189" cy="1163011"/>
              </a:xfrm>
              <a:prstGeom prst="rect">
                <a:avLst/>
              </a:prstGeom>
              <a:blipFill>
                <a:blip r:embed="rId7"/>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6ADC43AF-0B6A-5645-9D2E-9DB21BECBD15}"/>
              </a:ext>
            </a:extLst>
          </p:cNvPr>
          <p:cNvSpPr/>
          <p:nvPr/>
        </p:nvSpPr>
        <p:spPr>
          <a:xfrm>
            <a:off x="349726" y="5514739"/>
            <a:ext cx="945984" cy="461665"/>
          </a:xfrm>
          <a:prstGeom prst="rect">
            <a:avLst/>
          </a:prstGeom>
        </p:spPr>
        <p:txBody>
          <a:bodyPr wrap="square">
            <a:spAutoFit/>
          </a:bodyPr>
          <a:lstStyle/>
          <a:p>
            <a:r>
              <a:rPr lang="en-US" dirty="0"/>
              <a:t>T3:</a:t>
            </a:r>
            <a:endParaRPr lang="en-US" b="1" dirty="0"/>
          </a:p>
        </p:txBody>
      </p:sp>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830997"/>
          </a:xfrm>
          <a:prstGeom prst="rect">
            <a:avLst/>
          </a:prstGeom>
        </p:spPr>
        <p:txBody>
          <a:bodyPr wrap="square">
            <a:spAutoFit/>
          </a:bodyPr>
          <a:lstStyle/>
          <a:p>
            <a:r>
              <a:rPr lang="en-US" b="1" dirty="0"/>
              <a:t>Solution: </a:t>
            </a:r>
            <a:r>
              <a:rPr lang="en-US" dirty="0"/>
              <a:t>Calculating current bases, we only need the primary base current </a:t>
            </a:r>
            <a:endParaRPr lang="en-US" b="1" dirty="0"/>
          </a:p>
        </p:txBody>
      </p:sp>
    </p:spTree>
    <p:extLst>
      <p:ext uri="{BB962C8B-B14F-4D97-AF65-F5344CB8AC3E}">
        <p14:creationId xmlns:p14="http://schemas.microsoft.com/office/powerpoint/2010/main" val="279439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365208" y="1363505"/>
                <a:ext cx="4381300" cy="1032077"/>
              </a:xfrm>
              <a:prstGeom prst="rect">
                <a:avLst/>
              </a:prstGeom>
            </p:spPr>
            <p:txBody>
              <a:bodyPr wrap="square">
                <a:spAutoFit/>
              </a:bodyPr>
              <a:lstStyle/>
              <a:p>
                <a:endParaRPr lang="en-US" dirty="0"/>
              </a:p>
              <a:p>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12</m:t>
                        </m:r>
                      </m:sub>
                    </m:sSub>
                    <m:r>
                      <a:rPr lang="en-US" b="0" i="1" smtClean="0">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103,200</m:t>
                        </m:r>
                      </m:num>
                      <m:den>
                        <m:r>
                          <a:rPr lang="en-US" b="0" i="1" smtClean="0">
                            <a:latin typeface="Cambria Math" panose="02040503050406030204" pitchFamily="18" charset="0"/>
                          </a:rPr>
                          <m:t>2400</m:t>
                        </m:r>
                      </m:den>
                    </m:f>
                    <m:r>
                      <a:rPr lang="en-US" b="0" i="1" smtClean="0">
                        <a:latin typeface="Cambria Math" panose="02040503050406030204" pitchFamily="18" charset="0"/>
                      </a:rPr>
                      <m:t>=43.0 </m:t>
                    </m:r>
                    <m:r>
                      <a:rPr lang="en-US" b="0" i="1" smtClean="0">
                        <a:latin typeface="Cambria Math" panose="02040503050406030204" pitchFamily="18" charset="0"/>
                      </a:rPr>
                      <m:t>𝐴</m:t>
                    </m:r>
                  </m:oMath>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365208" y="1363505"/>
                <a:ext cx="4381300" cy="1032077"/>
              </a:xfrm>
              <a:prstGeom prst="rect">
                <a:avLst/>
              </a:prstGeom>
              <a:blipFill>
                <a:blip r:embed="rId2"/>
                <a:stretch>
                  <a:fillRect l="-2023"/>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461665"/>
          </a:xfrm>
          <a:prstGeom prst="rect">
            <a:avLst/>
          </a:prstGeom>
        </p:spPr>
        <p:txBody>
          <a:bodyPr wrap="square">
            <a:spAutoFit/>
          </a:bodyPr>
          <a:lstStyle/>
          <a:p>
            <a:r>
              <a:rPr lang="en-US" b="1" dirty="0"/>
              <a:t>Solution: </a:t>
            </a:r>
            <a:r>
              <a:rPr lang="en-US" dirty="0"/>
              <a:t>Calculating the current through segment N1-N2</a:t>
            </a:r>
            <a:endParaRPr lang="en-US" b="1"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ECCAAF9-E896-B446-B613-4892AC0717B2}"/>
                  </a:ext>
                </a:extLst>
              </p:cNvPr>
              <p:cNvSpPr/>
              <p:nvPr/>
            </p:nvSpPr>
            <p:spPr>
              <a:xfrm>
                <a:off x="190700" y="2337792"/>
                <a:ext cx="4768926" cy="839332"/>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12</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a:rPr lang="en-US" b="0" i="0" smtClean="0">
                                  <a:latin typeface="Cambria Math" panose="02040503050406030204" pitchFamily="18" charset="0"/>
                                </a:rPr>
                                <m:t>0−</m:t>
                              </m:r>
                              <m:r>
                                <m:rPr>
                                  <m:sty m:val="p"/>
                                </m:rPr>
                                <a:rPr lang="en-US">
                                  <a:latin typeface="Cambria Math" panose="02040503050406030204" pitchFamily="18" charset="0"/>
                                </a:rPr>
                                <m:t>cos</m:t>
                              </m:r>
                            </m:e>
                            <m:sup>
                              <m:r>
                                <a:rPr lang="en-US" b="0" i="1" smtClean="0">
                                  <a:latin typeface="Cambria Math" panose="02040503050406030204" pitchFamily="18" charset="0"/>
                                </a:rPr>
                                <m:t>−1</m:t>
                              </m:r>
                            </m:sup>
                          </m:sSup>
                        </m:fName>
                        <m:e>
                          <m:r>
                            <a:rPr lang="en-US" b="0" i="1" smtClean="0">
                              <a:latin typeface="Cambria Math" panose="02040503050406030204" pitchFamily="18" charset="0"/>
                            </a:rPr>
                            <m:t>0.9</m:t>
                          </m:r>
                        </m:e>
                      </m:func>
                      <m:r>
                        <a:rPr lang="en-US" b="0" i="0" smtClean="0">
                          <a:latin typeface="Cambria Math" panose="02040503050406030204" pitchFamily="18" charset="0"/>
                        </a:rPr>
                        <m:t>=−25.8</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4" name="Rectangle 13">
                <a:extLst>
                  <a:ext uri="{FF2B5EF4-FFF2-40B4-BE49-F238E27FC236}">
                    <a16:creationId xmlns:a16="http://schemas.microsoft.com/office/drawing/2014/main" id="{EECCAAF9-E896-B446-B613-4892AC0717B2}"/>
                  </a:ext>
                </a:extLst>
              </p:cNvPr>
              <p:cNvSpPr>
                <a:spLocks noRot="1" noChangeAspect="1" noMove="1" noResize="1" noEditPoints="1" noAdjustHandles="1" noChangeArrowheads="1" noChangeShapeType="1" noTextEdit="1"/>
              </p:cNvSpPr>
              <p:nvPr/>
            </p:nvSpPr>
            <p:spPr>
              <a:xfrm>
                <a:off x="190700" y="2337792"/>
                <a:ext cx="4768926" cy="839332"/>
              </a:xfrm>
              <a:prstGeom prst="rect">
                <a:avLst/>
              </a:prstGeom>
              <a:blipFill>
                <a:blip r:embed="rId3"/>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720A4A3-55BC-4E45-86F8-AE6329EDC1E5}"/>
                  </a:ext>
                </a:extLst>
              </p:cNvPr>
              <p:cNvSpPr/>
              <p:nvPr/>
            </p:nvSpPr>
            <p:spPr>
              <a:xfrm>
                <a:off x="365208" y="3523505"/>
                <a:ext cx="3399970"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𝑰</m:t>
                          </m:r>
                        </m:e>
                        <m:sub>
                          <m:r>
                            <a:rPr lang="en-US" b="1" i="1">
                              <a:latin typeface="Cambria Math" panose="02040503050406030204" pitchFamily="18" charset="0"/>
                            </a:rPr>
                            <m:t>𝟏𝟐</m:t>
                          </m:r>
                        </m:sub>
                      </m:sSub>
                      <m:r>
                        <a:rPr lang="en-US" i="1">
                          <a:latin typeface="Cambria Math" panose="02040503050406030204" pitchFamily="18" charset="0"/>
                        </a:rPr>
                        <m:t>=43.0 </m:t>
                      </m:r>
                      <m:r>
                        <a:rPr lang="en-US" i="1" smtClean="0">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25.84</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p:txBody>
          </p:sp>
        </mc:Choice>
        <mc:Fallback xmlns="">
          <p:sp>
            <p:nvSpPr>
              <p:cNvPr id="3" name="Rectangle 2">
                <a:extLst>
                  <a:ext uri="{FF2B5EF4-FFF2-40B4-BE49-F238E27FC236}">
                    <a16:creationId xmlns:a16="http://schemas.microsoft.com/office/drawing/2014/main" id="{8720A4A3-55BC-4E45-86F8-AE6329EDC1E5}"/>
                  </a:ext>
                </a:extLst>
              </p:cNvPr>
              <p:cNvSpPr>
                <a:spLocks noRot="1" noChangeAspect="1" noMove="1" noResize="1" noEditPoints="1" noAdjustHandles="1" noChangeArrowheads="1" noChangeShapeType="1" noTextEdit="1"/>
              </p:cNvSpPr>
              <p:nvPr/>
            </p:nvSpPr>
            <p:spPr>
              <a:xfrm>
                <a:off x="365208" y="3523505"/>
                <a:ext cx="3399970" cy="470000"/>
              </a:xfrm>
              <a:prstGeom prst="rect">
                <a:avLst/>
              </a:prstGeom>
              <a:blipFill>
                <a:blip r:embed="rId4"/>
                <a:stretch>
                  <a:fillRect b="-21053"/>
                </a:stretch>
              </a:blipFill>
            </p:spPr>
            <p:txBody>
              <a:bodyPr/>
              <a:lstStyle/>
              <a:p>
                <a:r>
                  <a:rPr lang="en-US">
                    <a:noFill/>
                  </a:rPr>
                  <a:t> </a:t>
                </a:r>
              </a:p>
            </p:txBody>
          </p:sp>
        </mc:Fallback>
      </mc:AlternateContent>
    </p:spTree>
    <p:extLst>
      <p:ext uri="{BB962C8B-B14F-4D97-AF65-F5344CB8AC3E}">
        <p14:creationId xmlns:p14="http://schemas.microsoft.com/office/powerpoint/2010/main" val="478790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466636" y="4411847"/>
                <a:ext cx="8607789" cy="878510"/>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r>
                            <a:rPr lang="en-US" i="1">
                              <a:latin typeface="Cambria Math" panose="02040503050406030204" pitchFamily="18" charset="0"/>
                            </a:rPr>
                            <m:t> </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12</m:t>
                          </m:r>
                        </m:sub>
                      </m:sSub>
                      <m:r>
                        <a:rPr lang="en-US" b="0" i="1" smtClean="0">
                          <a:latin typeface="Cambria Math" panose="02040503050406030204" pitchFamily="18" charset="0"/>
                        </a:rPr>
                        <m:t>=2400−</m:t>
                      </m:r>
                      <m:d>
                        <m:dPr>
                          <m:ctrlPr>
                            <a:rPr lang="en-US" b="0" i="1" smtClean="0">
                              <a:latin typeface="Cambria Math" panose="02040503050406030204" pitchFamily="18" charset="0"/>
                            </a:rPr>
                          </m:ctrlPr>
                        </m:dPr>
                        <m:e>
                          <m:r>
                            <a:rPr lang="en-US" i="1">
                              <a:latin typeface="Cambria Math" panose="02040503050406030204" pitchFamily="18" charset="0"/>
                            </a:rPr>
                            <m:t>0.2841+</m:t>
                          </m:r>
                          <m:r>
                            <a:rPr lang="en-US" i="1">
                              <a:latin typeface="Cambria Math" panose="02040503050406030204" pitchFamily="18" charset="0"/>
                            </a:rPr>
                            <m:t>𝑗</m:t>
                          </m:r>
                          <m:r>
                            <a:rPr lang="en-US" i="1">
                              <a:latin typeface="Cambria Math" panose="02040503050406030204" pitchFamily="18" charset="0"/>
                            </a:rPr>
                            <m:t>0.5682</m:t>
                          </m:r>
                        </m:e>
                      </m:d>
                      <m:d>
                        <m:dPr>
                          <m:ctrlPr>
                            <a:rPr lang="en-US" b="0" i="1" smtClean="0">
                              <a:latin typeface="Cambria Math" panose="02040503050406030204" pitchFamily="18" charset="0"/>
                            </a:rPr>
                          </m:ctrlPr>
                        </m:dPr>
                        <m:e>
                          <m:r>
                            <a:rPr lang="en-US" i="1">
                              <a:latin typeface="Cambria Math" panose="02040503050406030204" pitchFamily="18" charset="0"/>
                            </a:rPr>
                            <m:t>43.0 </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28.4</m:t>
                              </m:r>
                            </m:e>
                            <m:sup>
                              <m:r>
                                <a:rPr lang="en-US" i="1">
                                  <a:latin typeface="Cambria Math" panose="02040503050406030204" pitchFamily="18" charset="0"/>
                                  <a:ea typeface="Cambria Math" panose="02040503050406030204" pitchFamily="18" charset="0"/>
                                </a:rPr>
                                <m:t>°</m:t>
                              </m:r>
                            </m:sup>
                          </m:sSup>
                        </m:e>
                      </m:d>
                    </m:oMath>
                  </m:oMathPara>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466636" y="4411847"/>
                <a:ext cx="8607789" cy="878510"/>
              </a:xfrm>
              <a:prstGeom prst="rect">
                <a:avLst/>
              </a:prstGeom>
              <a:blipFill>
                <a:blip r:embed="rId2"/>
                <a:stretch>
                  <a:fillRect b="-8451"/>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461665"/>
          </a:xfrm>
          <a:prstGeom prst="rect">
            <a:avLst/>
          </a:prstGeom>
        </p:spPr>
        <p:txBody>
          <a:bodyPr wrap="square">
            <a:spAutoFit/>
          </a:bodyPr>
          <a:lstStyle/>
          <a:p>
            <a:r>
              <a:rPr lang="en-US" b="1" dirty="0"/>
              <a:t>Solution: </a:t>
            </a:r>
            <a:r>
              <a:rPr lang="en-US" dirty="0"/>
              <a:t>Using KVL to calculate the voltage at N2</a:t>
            </a:r>
            <a:endParaRPr lang="en-US" b="1"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66C7001-446D-BF4C-9941-11B8DA8E084E}"/>
                  </a:ext>
                </a:extLst>
              </p:cNvPr>
              <p:cNvSpPr/>
              <p:nvPr/>
            </p:nvSpPr>
            <p:spPr>
              <a:xfrm>
                <a:off x="2812274" y="5246905"/>
                <a:ext cx="2952424" cy="839332"/>
              </a:xfrm>
              <a:prstGeom prst="rect">
                <a:avLst/>
              </a:prstGeom>
            </p:spPr>
            <p:txBody>
              <a:bodyPr wrap="square">
                <a:spAutoFit/>
              </a:bodyPr>
              <a:lstStyle/>
              <a:p>
                <a:endParaRPr lang="en-US" dirty="0"/>
              </a:p>
              <a:p>
                <a14:m>
                  <m:oMath xmlns:m="http://schemas.openxmlformats.org/officeDocument/2006/math">
                    <m:r>
                      <a:rPr lang="en-US" b="0" i="1" smtClean="0">
                        <a:latin typeface="Cambria Math" panose="02040503050406030204" pitchFamily="18" charset="0"/>
                      </a:rPr>
                      <m:t>=2378.4</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0</m:t>
                        </m:r>
                        <m:r>
                          <a:rPr lang="en-US" i="1">
                            <a:latin typeface="Cambria Math" panose="02040503050406030204" pitchFamily="18" charset="0"/>
                          </a:rPr>
                          <m:t>.4</m:t>
                        </m:r>
                      </m:e>
                      <m:sup>
                        <m:r>
                          <a:rPr lang="en-US" i="1">
                            <a:latin typeface="Cambria Math" panose="02040503050406030204" pitchFamily="18" charset="0"/>
                            <a:ea typeface="Cambria Math" panose="02040503050406030204" pitchFamily="18" charset="0"/>
                          </a:rPr>
                          <m:t>°</m:t>
                        </m:r>
                      </m:sup>
                    </m:sSup>
                  </m:oMath>
                </a14:m>
                <a:r>
                  <a:rPr lang="en-US" dirty="0"/>
                  <a:t> V</a:t>
                </a:r>
              </a:p>
            </p:txBody>
          </p:sp>
        </mc:Choice>
        <mc:Fallback xmlns="">
          <p:sp>
            <p:nvSpPr>
              <p:cNvPr id="14" name="Rectangle 13">
                <a:extLst>
                  <a:ext uri="{FF2B5EF4-FFF2-40B4-BE49-F238E27FC236}">
                    <a16:creationId xmlns:a16="http://schemas.microsoft.com/office/drawing/2014/main" id="{866C7001-446D-BF4C-9941-11B8DA8E084E}"/>
                  </a:ext>
                </a:extLst>
              </p:cNvPr>
              <p:cNvSpPr>
                <a:spLocks noRot="1" noChangeAspect="1" noMove="1" noResize="1" noEditPoints="1" noAdjustHandles="1" noChangeArrowheads="1" noChangeShapeType="1" noTextEdit="1"/>
              </p:cNvSpPr>
              <p:nvPr/>
            </p:nvSpPr>
            <p:spPr>
              <a:xfrm>
                <a:off x="2812274" y="5246905"/>
                <a:ext cx="2952424" cy="839332"/>
              </a:xfrm>
              <a:prstGeom prst="rect">
                <a:avLst/>
              </a:prstGeom>
              <a:blipFill>
                <a:blip r:embed="rId3"/>
                <a:stretch>
                  <a:fillRect b="-1492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53AEF02-BE72-3847-B75E-58BC101F0365}"/>
              </a:ext>
            </a:extLst>
          </p:cNvPr>
          <p:cNvPicPr>
            <a:picLocks noChangeAspect="1"/>
          </p:cNvPicPr>
          <p:nvPr/>
        </p:nvPicPr>
        <p:blipFill>
          <a:blip r:embed="rId4"/>
          <a:stretch>
            <a:fillRect/>
          </a:stretch>
        </p:blipFill>
        <p:spPr>
          <a:xfrm>
            <a:off x="2491410" y="1757547"/>
            <a:ext cx="3048000" cy="2654300"/>
          </a:xfrm>
          <a:prstGeom prst="rect">
            <a:avLst/>
          </a:prstGeom>
        </p:spPr>
      </p:pic>
    </p:spTree>
    <p:extLst>
      <p:ext uri="{BB962C8B-B14F-4D97-AF65-F5344CB8AC3E}">
        <p14:creationId xmlns:p14="http://schemas.microsoft.com/office/powerpoint/2010/main" val="3176767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174333" y="4447730"/>
                <a:ext cx="5826984" cy="1217962"/>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𝑝𝑢</m:t>
                          </m:r>
                          <m:r>
                            <a:rPr lang="en-US" i="1">
                              <a:latin typeface="Cambria Math" panose="02040503050406030204" pitchFamily="18" charset="0"/>
                            </a:rPr>
                            <m:t> </m:t>
                          </m:r>
                        </m:sub>
                      </m:sSub>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𝑏𝑎𝑠𝑒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14.16</m:t>
                          </m:r>
                        </m:num>
                        <m:den>
                          <m:r>
                            <a:rPr lang="en-US" b="0" i="1" smtClean="0">
                              <a:latin typeface="Cambria Math" panose="02040503050406030204" pitchFamily="18" charset="0"/>
                            </a:rPr>
                            <m:t>10.42</m:t>
                          </m:r>
                        </m:den>
                      </m:f>
                      <m:r>
                        <a:rPr lang="en-US" i="1">
                          <a:latin typeface="Cambria Math" panose="02040503050406030204" pitchFamily="18" charset="0"/>
                        </a:rPr>
                        <m:t>=1.3589</m:t>
                      </m:r>
                    </m:oMath>
                  </m:oMathPara>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174333" y="4447730"/>
                <a:ext cx="5826984" cy="1217962"/>
              </a:xfrm>
              <a:prstGeom prst="rect">
                <a:avLst/>
              </a:prstGeom>
              <a:blipFill>
                <a:blip r:embed="rId2"/>
                <a:stretch>
                  <a:fillRect b="-9278"/>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830997"/>
          </a:xfrm>
          <a:prstGeom prst="rect">
            <a:avLst/>
          </a:prstGeom>
        </p:spPr>
        <p:txBody>
          <a:bodyPr wrap="square">
            <a:spAutoFit/>
          </a:bodyPr>
          <a:lstStyle/>
          <a:p>
            <a:r>
              <a:rPr lang="en-US" b="1" dirty="0"/>
              <a:t>Solution: </a:t>
            </a:r>
            <a:r>
              <a:rPr lang="en-US" dirty="0"/>
              <a:t>Calculating the voltage on the low side of T1. First solve for the per unit transformer current</a:t>
            </a:r>
            <a:endParaRPr lang="en-US" b="1"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9BC85BF-6362-C841-BF94-6181D0DC8B8B}"/>
                  </a:ext>
                </a:extLst>
              </p:cNvPr>
              <p:cNvSpPr/>
              <p:nvPr/>
            </p:nvSpPr>
            <p:spPr>
              <a:xfrm>
                <a:off x="365208" y="1820705"/>
                <a:ext cx="4381300" cy="1046633"/>
              </a:xfrm>
              <a:prstGeom prst="rect">
                <a:avLst/>
              </a:prstGeom>
            </p:spPr>
            <p:txBody>
              <a:bodyPr wrap="square">
                <a:spAutoFit/>
              </a:bodyPr>
              <a:lstStyle/>
              <a:p>
                <a:endParaRPr lang="en-US" dirty="0"/>
              </a:p>
              <a:p>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r>
                              <a:rPr lang="en-US" b="0" i="1" smtClean="0">
                                <a:latin typeface="Cambria Math" panose="02040503050406030204" pitchFamily="18" charset="0"/>
                              </a:rPr>
                              <m:t>1</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33,700</m:t>
                        </m:r>
                      </m:num>
                      <m:den>
                        <m:r>
                          <a:rPr lang="en-US" b="0" i="1" smtClean="0">
                            <a:latin typeface="Cambria Math" panose="02040503050406030204" pitchFamily="18" charset="0"/>
                          </a:rPr>
                          <m:t>2378.4</m:t>
                        </m:r>
                      </m:den>
                    </m:f>
                    <m:r>
                      <a:rPr lang="en-US" b="0" i="1" smtClean="0">
                        <a:latin typeface="Cambria Math" panose="02040503050406030204" pitchFamily="18" charset="0"/>
                      </a:rPr>
                      <m:t>=14.16 </m:t>
                    </m:r>
                    <m:r>
                      <a:rPr lang="en-US" b="0" i="1" smtClean="0">
                        <a:latin typeface="Cambria Math" panose="02040503050406030204" pitchFamily="18" charset="0"/>
                      </a:rPr>
                      <m:t>𝐴</m:t>
                    </m:r>
                  </m:oMath>
                </a14:m>
                <a:endParaRPr lang="en-US" dirty="0"/>
              </a:p>
            </p:txBody>
          </p:sp>
        </mc:Choice>
        <mc:Fallback xmlns="">
          <p:sp>
            <p:nvSpPr>
              <p:cNvPr id="9" name="Rectangle 8">
                <a:extLst>
                  <a:ext uri="{FF2B5EF4-FFF2-40B4-BE49-F238E27FC236}">
                    <a16:creationId xmlns:a16="http://schemas.microsoft.com/office/drawing/2014/main" id="{C9BC85BF-6362-C841-BF94-6181D0DC8B8B}"/>
                  </a:ext>
                </a:extLst>
              </p:cNvPr>
              <p:cNvSpPr>
                <a:spLocks noRot="1" noChangeAspect="1" noMove="1" noResize="1" noEditPoints="1" noAdjustHandles="1" noChangeArrowheads="1" noChangeShapeType="1" noTextEdit="1"/>
              </p:cNvSpPr>
              <p:nvPr/>
            </p:nvSpPr>
            <p:spPr>
              <a:xfrm>
                <a:off x="365208" y="1820705"/>
                <a:ext cx="4381300" cy="1046633"/>
              </a:xfrm>
              <a:prstGeom prst="rect">
                <a:avLst/>
              </a:prstGeom>
              <a:blipFill>
                <a:blip r:embed="rId3"/>
                <a:stretch>
                  <a:fillRect l="-2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F53B51B-B17C-E449-BE13-FE9581C5BDCF}"/>
                  </a:ext>
                </a:extLst>
              </p:cNvPr>
              <p:cNvSpPr/>
              <p:nvPr/>
            </p:nvSpPr>
            <p:spPr>
              <a:xfrm>
                <a:off x="-77656" y="2799825"/>
                <a:ext cx="5633630" cy="862608"/>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a:rPr lang="en-US" b="0" i="0" smtClean="0">
                                  <a:latin typeface="Cambria Math" panose="02040503050406030204" pitchFamily="18" charset="0"/>
                                </a:rPr>
                                <m:t>−0.4−</m:t>
                              </m:r>
                              <m:r>
                                <m:rPr>
                                  <m:sty m:val="p"/>
                                </m:rPr>
                                <a:rPr lang="en-US">
                                  <a:latin typeface="Cambria Math" panose="02040503050406030204" pitchFamily="18" charset="0"/>
                                </a:rPr>
                                <m:t>cos</m:t>
                              </m:r>
                            </m:e>
                            <m:sup>
                              <m:r>
                                <a:rPr lang="en-US" b="0" i="1" smtClean="0">
                                  <a:latin typeface="Cambria Math" panose="02040503050406030204" pitchFamily="18" charset="0"/>
                                </a:rPr>
                                <m:t>−1</m:t>
                              </m:r>
                            </m:sup>
                          </m:sSup>
                        </m:fName>
                        <m:e>
                          <m:r>
                            <a:rPr lang="en-US" b="0" i="1" smtClean="0">
                              <a:latin typeface="Cambria Math" panose="02040503050406030204" pitchFamily="18" charset="0"/>
                            </a:rPr>
                            <m:t>0.9</m:t>
                          </m:r>
                        </m:e>
                      </m:func>
                      <m:r>
                        <a:rPr lang="en-US" b="0" i="0" smtClean="0">
                          <a:latin typeface="Cambria Math" panose="02040503050406030204" pitchFamily="18" charset="0"/>
                        </a:rPr>
                        <m:t>=−26.</m:t>
                      </m:r>
                      <m:sSup>
                        <m:sSupPr>
                          <m:ctrlPr>
                            <a:rPr lang="en-US" b="0" i="1" smtClean="0">
                              <a:latin typeface="Cambria Math" panose="02040503050406030204" pitchFamily="18" charset="0"/>
                            </a:rPr>
                          </m:ctrlPr>
                        </m:sSupPr>
                        <m:e>
                          <m:r>
                            <a:rPr lang="en-US" b="0" i="1" smtClean="0">
                              <a:latin typeface="Cambria Math" panose="02040503050406030204" pitchFamily="18" charset="0"/>
                            </a:rPr>
                            <m:t>24</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0" name="Rectangle 9">
                <a:extLst>
                  <a:ext uri="{FF2B5EF4-FFF2-40B4-BE49-F238E27FC236}">
                    <a16:creationId xmlns:a16="http://schemas.microsoft.com/office/drawing/2014/main" id="{2F53B51B-B17C-E449-BE13-FE9581C5BDCF}"/>
                  </a:ext>
                </a:extLst>
              </p:cNvPr>
              <p:cNvSpPr>
                <a:spLocks noRot="1" noChangeAspect="1" noMove="1" noResize="1" noEditPoints="1" noAdjustHandles="1" noChangeArrowheads="1" noChangeShapeType="1" noTextEdit="1"/>
              </p:cNvSpPr>
              <p:nvPr/>
            </p:nvSpPr>
            <p:spPr>
              <a:xfrm>
                <a:off x="-77656" y="2799825"/>
                <a:ext cx="5633630" cy="8626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C9890C7-D712-534B-9472-D51B92D3A745}"/>
                  </a:ext>
                </a:extLst>
              </p:cNvPr>
              <p:cNvSpPr/>
              <p:nvPr/>
            </p:nvSpPr>
            <p:spPr>
              <a:xfrm>
                <a:off x="365208" y="3980705"/>
                <a:ext cx="3574697"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𝑰</m:t>
                          </m:r>
                        </m:e>
                        <m:sub>
                          <m:r>
                            <a:rPr lang="en-US" b="1" i="1" smtClean="0">
                              <a:latin typeface="Cambria Math" panose="02040503050406030204" pitchFamily="18" charset="0"/>
                            </a:rPr>
                            <m:t>𝑻</m:t>
                          </m:r>
                          <m:r>
                            <a:rPr lang="en-US" b="1" i="1" smtClean="0">
                              <a:latin typeface="Cambria Math" panose="02040503050406030204" pitchFamily="18" charset="0"/>
                            </a:rPr>
                            <m:t>𝟏</m:t>
                          </m:r>
                        </m:sub>
                      </m:sSub>
                      <m:r>
                        <a:rPr lang="en-US" i="1">
                          <a:latin typeface="Cambria Math" panose="02040503050406030204" pitchFamily="18" charset="0"/>
                        </a:rPr>
                        <m:t>=</m:t>
                      </m:r>
                      <m:r>
                        <a:rPr lang="en-US" b="0" i="1" smtClean="0">
                          <a:latin typeface="Cambria Math" panose="02040503050406030204" pitchFamily="18" charset="0"/>
                        </a:rPr>
                        <m:t>14</m:t>
                      </m:r>
                      <m:r>
                        <a:rPr lang="en-US" i="1">
                          <a:latin typeface="Cambria Math" panose="02040503050406030204" pitchFamily="18" charset="0"/>
                        </a:rPr>
                        <m:t>.</m:t>
                      </m:r>
                      <m:r>
                        <a:rPr lang="en-US" b="0" i="1" smtClean="0">
                          <a:latin typeface="Cambria Math" panose="02040503050406030204" pitchFamily="18" charset="0"/>
                        </a:rPr>
                        <m:t>16</m:t>
                      </m:r>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26.24</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p:txBody>
          </p:sp>
        </mc:Choice>
        <mc:Fallback xmlns="">
          <p:sp>
            <p:nvSpPr>
              <p:cNvPr id="11" name="Rectangle 10">
                <a:extLst>
                  <a:ext uri="{FF2B5EF4-FFF2-40B4-BE49-F238E27FC236}">
                    <a16:creationId xmlns:a16="http://schemas.microsoft.com/office/drawing/2014/main" id="{BC9890C7-D712-534B-9472-D51B92D3A745}"/>
                  </a:ext>
                </a:extLst>
              </p:cNvPr>
              <p:cNvSpPr>
                <a:spLocks noRot="1" noChangeAspect="1" noMove="1" noResize="1" noEditPoints="1" noAdjustHandles="1" noChangeArrowheads="1" noChangeShapeType="1" noTextEdit="1"/>
              </p:cNvSpPr>
              <p:nvPr/>
            </p:nvSpPr>
            <p:spPr>
              <a:xfrm>
                <a:off x="365208" y="3980705"/>
                <a:ext cx="3574697" cy="470000"/>
              </a:xfrm>
              <a:prstGeom prst="rect">
                <a:avLst/>
              </a:prstGeom>
              <a:blipFill>
                <a:blip r:embed="rId5"/>
                <a:stretch>
                  <a:fillRect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8255A51-2DBD-0342-BF7E-9EA97ABC69C3}"/>
                  </a:ext>
                </a:extLst>
              </p:cNvPr>
              <p:cNvSpPr/>
              <p:nvPr/>
            </p:nvSpPr>
            <p:spPr>
              <a:xfrm>
                <a:off x="-174333" y="5523736"/>
                <a:ext cx="7519350" cy="1291957"/>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𝑝𝑢</m:t>
                          </m:r>
                          <m:r>
                            <a:rPr lang="en-US" i="1">
                              <a:latin typeface="Cambria Math" panose="02040503050406030204" pitchFamily="18" charset="0"/>
                            </a:rPr>
                            <m:t> </m:t>
                          </m:r>
                        </m:sub>
                      </m:sSub>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𝑏𝑎𝑠𝑒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2378.4</m:t>
                          </m:r>
                        </m:num>
                        <m:den>
                          <m:r>
                            <a:rPr lang="en-US" b="0" i="1" smtClean="0">
                              <a:latin typeface="Cambria Math" panose="02040503050406030204" pitchFamily="18" charset="0"/>
                            </a:rPr>
                            <m:t>2400</m:t>
                          </m:r>
                        </m:den>
                      </m:f>
                      <m:r>
                        <a:rPr lang="en-US" i="1">
                          <a:latin typeface="Cambria Math" panose="02040503050406030204" pitchFamily="18" charset="0"/>
                        </a:rPr>
                        <m:t>=</m:t>
                      </m:r>
                      <m:r>
                        <a:rPr lang="en-US" b="0" i="1" smtClean="0">
                          <a:latin typeface="Cambria Math" panose="02040503050406030204" pitchFamily="18" charset="0"/>
                        </a:rPr>
                        <m:t>0.991 </m:t>
                      </m:r>
                      <m:r>
                        <a:rPr lang="en-US" b="0" i="1" smtClean="0">
                          <a:latin typeface="Cambria Math" panose="02040503050406030204" pitchFamily="18" charset="0"/>
                        </a:rPr>
                        <m:t>𝑝𝑢</m:t>
                      </m:r>
                    </m:oMath>
                  </m:oMathPara>
                </a14:m>
                <a:endParaRPr lang="en-US" dirty="0"/>
              </a:p>
            </p:txBody>
          </p:sp>
        </mc:Choice>
        <mc:Fallback xmlns="">
          <p:sp>
            <p:nvSpPr>
              <p:cNvPr id="12" name="Rectangle 11">
                <a:extLst>
                  <a:ext uri="{FF2B5EF4-FFF2-40B4-BE49-F238E27FC236}">
                    <a16:creationId xmlns:a16="http://schemas.microsoft.com/office/drawing/2014/main" id="{78255A51-2DBD-0342-BF7E-9EA97ABC69C3}"/>
                  </a:ext>
                </a:extLst>
              </p:cNvPr>
              <p:cNvSpPr>
                <a:spLocks noRot="1" noChangeAspect="1" noMove="1" noResize="1" noEditPoints="1" noAdjustHandles="1" noChangeArrowheads="1" noChangeShapeType="1" noTextEdit="1"/>
              </p:cNvSpPr>
              <p:nvPr/>
            </p:nvSpPr>
            <p:spPr>
              <a:xfrm>
                <a:off x="-174333" y="5523736"/>
                <a:ext cx="7519350" cy="1291957"/>
              </a:xfrm>
              <a:prstGeom prst="rect">
                <a:avLst/>
              </a:prstGeom>
              <a:blipFill>
                <a:blip r:embed="rId6"/>
                <a:stretch>
                  <a:fillRect b="-1942"/>
                </a:stretch>
              </a:blipFill>
            </p:spPr>
            <p:txBody>
              <a:bodyPr/>
              <a:lstStyle/>
              <a:p>
                <a:r>
                  <a:rPr lang="en-US">
                    <a:noFill/>
                  </a:rPr>
                  <a:t> </a:t>
                </a:r>
              </a:p>
            </p:txBody>
          </p:sp>
        </mc:Fallback>
      </mc:AlternateContent>
    </p:spTree>
    <p:extLst>
      <p:ext uri="{BB962C8B-B14F-4D97-AF65-F5344CB8AC3E}">
        <p14:creationId xmlns:p14="http://schemas.microsoft.com/office/powerpoint/2010/main" val="29749297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830997"/>
          </a:xfrm>
          <a:prstGeom prst="rect">
            <a:avLst/>
          </a:prstGeom>
        </p:spPr>
        <p:txBody>
          <a:bodyPr wrap="square">
            <a:spAutoFit/>
          </a:bodyPr>
          <a:lstStyle/>
          <a:p>
            <a:r>
              <a:rPr lang="en-US" b="1" dirty="0"/>
              <a:t>Solution: </a:t>
            </a:r>
            <a:r>
              <a:rPr lang="en-US" dirty="0"/>
              <a:t>Next use KVL to solve for the per unit voltage on the secondary side of the transformer</a:t>
            </a:r>
            <a:endParaRPr lang="en-US" b="1"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4726563-21F0-424A-9E78-398F4AEAF7F5}"/>
                  </a:ext>
                </a:extLst>
              </p:cNvPr>
              <p:cNvSpPr/>
              <p:nvPr/>
            </p:nvSpPr>
            <p:spPr>
              <a:xfrm>
                <a:off x="98918" y="1636736"/>
                <a:ext cx="5757863" cy="861070"/>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𝑝𝑢</m:t>
                          </m:r>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𝑝𝑢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𝑝𝑢</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𝑝𝑢</m:t>
                          </m:r>
                        </m:sub>
                      </m:sSub>
                    </m:oMath>
                  </m:oMathPara>
                </a14:m>
                <a:endParaRPr lang="en-US" dirty="0"/>
              </a:p>
            </p:txBody>
          </p:sp>
        </mc:Choice>
        <mc:Fallback xmlns="">
          <p:sp>
            <p:nvSpPr>
              <p:cNvPr id="12" name="Rectangle 11">
                <a:extLst>
                  <a:ext uri="{FF2B5EF4-FFF2-40B4-BE49-F238E27FC236}">
                    <a16:creationId xmlns:a16="http://schemas.microsoft.com/office/drawing/2014/main" id="{74726563-21F0-424A-9E78-398F4AEAF7F5}"/>
                  </a:ext>
                </a:extLst>
              </p:cNvPr>
              <p:cNvSpPr>
                <a:spLocks noRot="1" noChangeAspect="1" noMove="1" noResize="1" noEditPoints="1" noAdjustHandles="1" noChangeArrowheads="1" noChangeShapeType="1" noTextEdit="1"/>
              </p:cNvSpPr>
              <p:nvPr/>
            </p:nvSpPr>
            <p:spPr>
              <a:xfrm>
                <a:off x="98918" y="1636736"/>
                <a:ext cx="5757863" cy="861070"/>
              </a:xfrm>
              <a:prstGeom prst="rect">
                <a:avLst/>
              </a:prstGeom>
              <a:blipFill>
                <a:blip r:embed="rId2"/>
                <a:stretch>
                  <a:fillRect b="-7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BE9AA7E-E785-B042-98C7-4CA4261B2B93}"/>
                  </a:ext>
                </a:extLst>
              </p:cNvPr>
              <p:cNvSpPr/>
              <p:nvPr/>
            </p:nvSpPr>
            <p:spPr>
              <a:xfrm>
                <a:off x="1514268" y="2735083"/>
                <a:ext cx="7904716"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d>
                        <m:dPr>
                          <m:ctrlPr>
                            <a:rPr lang="en-US" i="1" smtClean="0">
                              <a:latin typeface="Cambria Math" panose="02040503050406030204" pitchFamily="18" charset="0"/>
                            </a:rPr>
                          </m:ctrlPr>
                        </m:dPr>
                        <m:e>
                          <m:r>
                            <a:rPr lang="en-US" b="0" i="1" smtClean="0">
                              <a:latin typeface="Cambria Math" panose="02040503050406030204" pitchFamily="18" charset="0"/>
                            </a:rPr>
                            <m:t>0.991</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−0.4</m:t>
                              </m:r>
                            </m:e>
                            <m:sup>
                              <m:r>
                                <a:rPr lang="en-US" b="0" i="1" smtClean="0">
                                  <a:latin typeface="Cambria Math" panose="02040503050406030204" pitchFamily="18" charset="0"/>
                                  <a:ea typeface="Cambria Math" panose="02040503050406030204" pitchFamily="18" charset="0"/>
                                </a:rPr>
                                <m:t>°</m:t>
                              </m:r>
                            </m:sup>
                          </m:sSup>
                        </m:e>
                      </m:d>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0.018</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40</m:t>
                              </m:r>
                            </m:e>
                            <m:sup>
                              <m:r>
                                <a:rPr lang="en-US" i="1">
                                  <a:latin typeface="Cambria Math" panose="02040503050406030204" pitchFamily="18" charset="0"/>
                                  <a:ea typeface="Cambria Math" panose="02040503050406030204" pitchFamily="18" charset="0"/>
                                </a:rPr>
                                <m:t>°</m:t>
                              </m:r>
                            </m:sup>
                          </m:sSup>
                        </m:e>
                      </m:d>
                      <m:d>
                        <m:dPr>
                          <m:ctrlPr>
                            <a:rPr lang="en-US" i="1">
                              <a:latin typeface="Cambria Math" panose="02040503050406030204" pitchFamily="18" charset="0"/>
                            </a:rPr>
                          </m:ctrlPr>
                        </m:dPr>
                        <m:e>
                          <m:r>
                            <a:rPr lang="en-US" b="0" i="1" smtClean="0">
                              <a:latin typeface="Cambria Math" panose="02040503050406030204" pitchFamily="18" charset="0"/>
                            </a:rPr>
                            <m:t>1.3589</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26</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4</m:t>
                              </m:r>
                            </m:e>
                            <m:sup>
                              <m:r>
                                <a:rPr lang="en-US" i="1">
                                  <a:latin typeface="Cambria Math" panose="02040503050406030204" pitchFamily="18" charset="0"/>
                                  <a:ea typeface="Cambria Math" panose="02040503050406030204" pitchFamily="18" charset="0"/>
                                </a:rPr>
                                <m:t>°</m:t>
                              </m:r>
                            </m:sup>
                          </m:sSup>
                        </m:e>
                      </m:d>
                    </m:oMath>
                  </m:oMathPara>
                </a14:m>
                <a:endParaRPr lang="en-US" dirty="0"/>
              </a:p>
            </p:txBody>
          </p:sp>
        </mc:Choice>
        <mc:Fallback xmlns="">
          <p:sp>
            <p:nvSpPr>
              <p:cNvPr id="3" name="Rectangle 2">
                <a:extLst>
                  <a:ext uri="{FF2B5EF4-FFF2-40B4-BE49-F238E27FC236}">
                    <a16:creationId xmlns:a16="http://schemas.microsoft.com/office/drawing/2014/main" id="{DBE9AA7E-E785-B042-98C7-4CA4261B2B93}"/>
                  </a:ext>
                </a:extLst>
              </p:cNvPr>
              <p:cNvSpPr>
                <a:spLocks noRot="1" noChangeAspect="1" noMove="1" noResize="1" noEditPoints="1" noAdjustHandles="1" noChangeArrowheads="1" noChangeShapeType="1" noTextEdit="1"/>
              </p:cNvSpPr>
              <p:nvPr/>
            </p:nvSpPr>
            <p:spPr>
              <a:xfrm>
                <a:off x="1514268" y="2735083"/>
                <a:ext cx="7904716" cy="509178"/>
              </a:xfrm>
              <a:prstGeom prst="rect">
                <a:avLst/>
              </a:prstGeom>
              <a:blipFill>
                <a:blip r:embed="rId3"/>
                <a:stretch>
                  <a:fillRect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9D65FDE-9BEB-AA4E-8DA9-19C9BDFEC22F}"/>
                  </a:ext>
                </a:extLst>
              </p:cNvPr>
              <p:cNvSpPr/>
              <p:nvPr/>
            </p:nvSpPr>
            <p:spPr>
              <a:xfrm>
                <a:off x="-851245" y="3481538"/>
                <a:ext cx="7904716" cy="4700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a:latin typeface="Cambria Math" panose="02040503050406030204" pitchFamily="18" charset="0"/>
                        </a:rPr>
                        <m:t>0.9</m:t>
                      </m:r>
                      <m:r>
                        <a:rPr lang="en-US" b="0" i="1" smtClean="0">
                          <a:latin typeface="Cambria Math" panose="02040503050406030204" pitchFamily="18" charset="0"/>
                        </a:rPr>
                        <m:t>673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8</m:t>
                          </m:r>
                        </m:e>
                        <m:sup>
                          <m:r>
                            <a:rPr lang="en-US" i="1">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4" name="Rectangle 13">
                <a:extLst>
                  <a:ext uri="{FF2B5EF4-FFF2-40B4-BE49-F238E27FC236}">
                    <a16:creationId xmlns:a16="http://schemas.microsoft.com/office/drawing/2014/main" id="{A9D65FDE-9BEB-AA4E-8DA9-19C9BDFEC22F}"/>
                  </a:ext>
                </a:extLst>
              </p:cNvPr>
              <p:cNvSpPr>
                <a:spLocks noRot="1" noChangeAspect="1" noMove="1" noResize="1" noEditPoints="1" noAdjustHandles="1" noChangeArrowheads="1" noChangeShapeType="1" noTextEdit="1"/>
              </p:cNvSpPr>
              <p:nvPr/>
            </p:nvSpPr>
            <p:spPr>
              <a:xfrm>
                <a:off x="-851245" y="3481538"/>
                <a:ext cx="7904716" cy="470000"/>
              </a:xfrm>
              <a:prstGeom prst="rect">
                <a:avLst/>
              </a:prstGeo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E735F075-4DAA-BA42-AE83-E93D8BF6F04D}"/>
              </a:ext>
            </a:extLst>
          </p:cNvPr>
          <p:cNvSpPr/>
          <p:nvPr/>
        </p:nvSpPr>
        <p:spPr>
          <a:xfrm>
            <a:off x="188844" y="4508062"/>
            <a:ext cx="8030817" cy="461665"/>
          </a:xfrm>
          <a:prstGeom prst="rect">
            <a:avLst/>
          </a:prstGeom>
        </p:spPr>
        <p:txBody>
          <a:bodyPr wrap="square">
            <a:spAutoFit/>
          </a:bodyPr>
          <a:lstStyle/>
          <a:p>
            <a:r>
              <a:rPr lang="en-US" dirty="0"/>
              <a:t>Converting back to volts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03E5AE-D99A-4246-A32D-8CA946FE7F57}"/>
                  </a:ext>
                </a:extLst>
              </p:cNvPr>
              <p:cNvSpPr/>
              <p:nvPr/>
            </p:nvSpPr>
            <p:spPr>
              <a:xfrm>
                <a:off x="98918" y="5168222"/>
                <a:ext cx="7904716" cy="5166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𝑏𝑎𝑠𝑒</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𝑝𝑢</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240</m:t>
                          </m:r>
                        </m:e>
                      </m:d>
                      <m:d>
                        <m:dPr>
                          <m:ctrlPr>
                            <a:rPr lang="en-US" b="0" i="1" smtClean="0">
                              <a:latin typeface="Cambria Math" panose="02040503050406030204" pitchFamily="18" charset="0"/>
                            </a:rPr>
                          </m:ctrlPr>
                        </m:dPr>
                        <m:e>
                          <m:r>
                            <a:rPr lang="en-US" i="1">
                              <a:latin typeface="Cambria Math" panose="02040503050406030204" pitchFamily="18" charset="0"/>
                            </a:rPr>
                            <m:t>0.9</m:t>
                          </m:r>
                          <m:r>
                            <a:rPr lang="en-US" b="0" i="1" smtClean="0">
                              <a:latin typeface="Cambria Math" panose="02040503050406030204" pitchFamily="18" charset="0"/>
                            </a:rPr>
                            <m:t>673</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8</m:t>
                              </m:r>
                            </m:e>
                            <m:sup>
                              <m:r>
                                <a:rPr lang="en-US" i="1">
                                  <a:latin typeface="Cambria Math" panose="02040503050406030204" pitchFamily="18" charset="0"/>
                                  <a:ea typeface="Cambria Math" panose="02040503050406030204" pitchFamily="18" charset="0"/>
                                </a:rPr>
                                <m:t>°</m:t>
                              </m:r>
                            </m:sup>
                          </m:sSup>
                        </m:e>
                      </m:d>
                    </m:oMath>
                  </m:oMathPara>
                </a14:m>
                <a:endParaRPr lang="en-US" dirty="0"/>
              </a:p>
            </p:txBody>
          </p:sp>
        </mc:Choice>
        <mc:Fallback xmlns="">
          <p:sp>
            <p:nvSpPr>
              <p:cNvPr id="15" name="Rectangle 14">
                <a:extLst>
                  <a:ext uri="{FF2B5EF4-FFF2-40B4-BE49-F238E27FC236}">
                    <a16:creationId xmlns:a16="http://schemas.microsoft.com/office/drawing/2014/main" id="{D203E5AE-D99A-4246-A32D-8CA946FE7F57}"/>
                  </a:ext>
                </a:extLst>
              </p:cNvPr>
              <p:cNvSpPr>
                <a:spLocks noRot="1" noChangeAspect="1" noMove="1" noResize="1" noEditPoints="1" noAdjustHandles="1" noChangeArrowheads="1" noChangeShapeType="1" noTextEdit="1"/>
              </p:cNvSpPr>
              <p:nvPr/>
            </p:nvSpPr>
            <p:spPr>
              <a:xfrm>
                <a:off x="98918" y="5168222"/>
                <a:ext cx="7904716" cy="516616"/>
              </a:xfrm>
              <a:prstGeom prst="rect">
                <a:avLst/>
              </a:prstGeom>
              <a:blipFill>
                <a:blip r:embed="rId5"/>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EF95EBB-0A12-5147-A3DF-9402940A5F26}"/>
                  </a:ext>
                </a:extLst>
              </p:cNvPr>
              <p:cNvSpPr/>
              <p:nvPr/>
            </p:nvSpPr>
            <p:spPr>
              <a:xfrm>
                <a:off x="5466626" y="5998528"/>
                <a:ext cx="2496133"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=232.15</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−0.8</m:t>
                          </m:r>
                        </m:e>
                        <m:sup>
                          <m:r>
                            <a:rPr lang="en-US" i="1">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5" name="Rectangle 4">
                <a:extLst>
                  <a:ext uri="{FF2B5EF4-FFF2-40B4-BE49-F238E27FC236}">
                    <a16:creationId xmlns:a16="http://schemas.microsoft.com/office/drawing/2014/main" id="{8EF95EBB-0A12-5147-A3DF-9402940A5F26}"/>
                  </a:ext>
                </a:extLst>
              </p:cNvPr>
              <p:cNvSpPr>
                <a:spLocks noRot="1" noChangeAspect="1" noMove="1" noResize="1" noEditPoints="1" noAdjustHandles="1" noChangeArrowheads="1" noChangeShapeType="1" noTextEdit="1"/>
              </p:cNvSpPr>
              <p:nvPr/>
            </p:nvSpPr>
            <p:spPr>
              <a:xfrm>
                <a:off x="5466626" y="5998528"/>
                <a:ext cx="2496133" cy="47000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2161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365208" y="1363505"/>
                <a:ext cx="4381300" cy="1062470"/>
              </a:xfrm>
              <a:prstGeom prst="rect">
                <a:avLst/>
              </a:prstGeom>
            </p:spPr>
            <p:txBody>
              <a:bodyPr wrap="square">
                <a:spAutoFit/>
              </a:bodyPr>
              <a:lstStyle/>
              <a:p>
                <a:endParaRPr lang="en-US" dirty="0"/>
              </a:p>
              <a:p>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23</m:t>
                        </m:r>
                      </m:sub>
                    </m:sSub>
                    <m:r>
                      <a:rPr lang="en-US" b="0" i="1" smtClean="0">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23</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80,700</m:t>
                        </m:r>
                      </m:num>
                      <m:den>
                        <m:r>
                          <a:rPr lang="en-US" i="1">
                            <a:latin typeface="Cambria Math" panose="02040503050406030204" pitchFamily="18" charset="0"/>
                          </a:rPr>
                          <m:t>2378.4</m:t>
                        </m:r>
                      </m:den>
                    </m:f>
                    <m:r>
                      <a:rPr lang="en-US" b="0" i="1" smtClean="0">
                        <a:latin typeface="Cambria Math" panose="02040503050406030204" pitchFamily="18" charset="0"/>
                      </a:rPr>
                      <m:t>=33.9 </m:t>
                    </m:r>
                    <m:r>
                      <a:rPr lang="en-US" b="0" i="1" smtClean="0">
                        <a:latin typeface="Cambria Math" panose="02040503050406030204" pitchFamily="18" charset="0"/>
                      </a:rPr>
                      <m:t>𝐴</m:t>
                    </m:r>
                  </m:oMath>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365208" y="1363505"/>
                <a:ext cx="4381300" cy="1062470"/>
              </a:xfrm>
              <a:prstGeom prst="rect">
                <a:avLst/>
              </a:prstGeom>
              <a:blipFill>
                <a:blip r:embed="rId2"/>
                <a:stretch>
                  <a:fillRect l="-2023"/>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461665"/>
          </a:xfrm>
          <a:prstGeom prst="rect">
            <a:avLst/>
          </a:prstGeom>
        </p:spPr>
        <p:txBody>
          <a:bodyPr wrap="square">
            <a:spAutoFit/>
          </a:bodyPr>
          <a:lstStyle/>
          <a:p>
            <a:r>
              <a:rPr lang="en-US" b="1" dirty="0"/>
              <a:t>Solution: </a:t>
            </a:r>
            <a:r>
              <a:rPr lang="en-US" dirty="0"/>
              <a:t>Calculating the current through segment N2-N3</a:t>
            </a:r>
            <a:endParaRPr lang="en-US" b="1"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ECCAAF9-E896-B446-B613-4892AC0717B2}"/>
                  </a:ext>
                </a:extLst>
              </p:cNvPr>
              <p:cNvSpPr/>
              <p:nvPr/>
            </p:nvSpPr>
            <p:spPr>
              <a:xfrm>
                <a:off x="190699" y="2337792"/>
                <a:ext cx="5484543" cy="839332"/>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23</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a:rPr lang="en-US" b="0" i="0" smtClean="0">
                                  <a:latin typeface="Cambria Math" panose="02040503050406030204" pitchFamily="18" charset="0"/>
                                </a:rPr>
                                <m:t>−0.4−</m:t>
                              </m:r>
                              <m:r>
                                <m:rPr>
                                  <m:sty m:val="p"/>
                                </m:rPr>
                                <a:rPr lang="en-US">
                                  <a:latin typeface="Cambria Math" panose="02040503050406030204" pitchFamily="18" charset="0"/>
                                </a:rPr>
                                <m:t>cos</m:t>
                              </m:r>
                            </m:e>
                            <m:sup>
                              <m:r>
                                <a:rPr lang="en-US" b="0" i="1" smtClean="0">
                                  <a:latin typeface="Cambria Math" panose="02040503050406030204" pitchFamily="18" charset="0"/>
                                </a:rPr>
                                <m:t>−1</m:t>
                              </m:r>
                            </m:sup>
                          </m:sSup>
                        </m:fName>
                        <m:e>
                          <m:r>
                            <a:rPr lang="en-US" b="0" i="1" smtClean="0">
                              <a:latin typeface="Cambria Math" panose="02040503050406030204" pitchFamily="18" charset="0"/>
                            </a:rPr>
                            <m:t>0.9</m:t>
                          </m:r>
                        </m:e>
                      </m:func>
                      <m:r>
                        <a:rPr lang="en-US" b="0" i="0" smtClean="0">
                          <a:latin typeface="Cambria Math" panose="02040503050406030204" pitchFamily="18" charset="0"/>
                        </a:rPr>
                        <m:t>=−26.</m:t>
                      </m:r>
                      <m:sSup>
                        <m:sSupPr>
                          <m:ctrlPr>
                            <a:rPr lang="en-US" b="0" i="1" smtClean="0">
                              <a:latin typeface="Cambria Math" panose="02040503050406030204" pitchFamily="18" charset="0"/>
                            </a:rPr>
                          </m:ctrlPr>
                        </m:sSupPr>
                        <m:e>
                          <m:r>
                            <a:rPr lang="en-US" b="0" i="1" smtClean="0">
                              <a:latin typeface="Cambria Math" panose="02040503050406030204" pitchFamily="18" charset="0"/>
                            </a:rPr>
                            <m:t>24</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4" name="Rectangle 13">
                <a:extLst>
                  <a:ext uri="{FF2B5EF4-FFF2-40B4-BE49-F238E27FC236}">
                    <a16:creationId xmlns:a16="http://schemas.microsoft.com/office/drawing/2014/main" id="{EECCAAF9-E896-B446-B613-4892AC0717B2}"/>
                  </a:ext>
                </a:extLst>
              </p:cNvPr>
              <p:cNvSpPr>
                <a:spLocks noRot="1" noChangeAspect="1" noMove="1" noResize="1" noEditPoints="1" noAdjustHandles="1" noChangeArrowheads="1" noChangeShapeType="1" noTextEdit="1"/>
              </p:cNvSpPr>
              <p:nvPr/>
            </p:nvSpPr>
            <p:spPr>
              <a:xfrm>
                <a:off x="190699" y="2337792"/>
                <a:ext cx="5484543" cy="839332"/>
              </a:xfrm>
              <a:prstGeom prst="rect">
                <a:avLst/>
              </a:prstGeom>
              <a:blipFill>
                <a:blip r:embed="rId3"/>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720A4A3-55BC-4E45-86F8-AE6329EDC1E5}"/>
                  </a:ext>
                </a:extLst>
              </p:cNvPr>
              <p:cNvSpPr/>
              <p:nvPr/>
            </p:nvSpPr>
            <p:spPr>
              <a:xfrm>
                <a:off x="365208" y="3523505"/>
                <a:ext cx="3399969"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𝑰</m:t>
                          </m:r>
                        </m:e>
                        <m:sub>
                          <m:r>
                            <a:rPr lang="en-US" b="1" i="1" smtClean="0">
                              <a:latin typeface="Cambria Math" panose="02040503050406030204" pitchFamily="18" charset="0"/>
                            </a:rPr>
                            <m:t>𝟐𝟑</m:t>
                          </m:r>
                        </m:sub>
                      </m:sSub>
                      <m:r>
                        <a:rPr lang="en-US" i="1">
                          <a:latin typeface="Cambria Math" panose="02040503050406030204" pitchFamily="18" charset="0"/>
                        </a:rPr>
                        <m:t>=</m:t>
                      </m:r>
                      <m:r>
                        <a:rPr lang="en-US" b="0" i="1" smtClean="0">
                          <a:latin typeface="Cambria Math" panose="02040503050406030204" pitchFamily="18" charset="0"/>
                        </a:rPr>
                        <m:t>33.9</m:t>
                      </m:r>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26.24</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p:txBody>
          </p:sp>
        </mc:Choice>
        <mc:Fallback xmlns="">
          <p:sp>
            <p:nvSpPr>
              <p:cNvPr id="3" name="Rectangle 2">
                <a:extLst>
                  <a:ext uri="{FF2B5EF4-FFF2-40B4-BE49-F238E27FC236}">
                    <a16:creationId xmlns:a16="http://schemas.microsoft.com/office/drawing/2014/main" id="{8720A4A3-55BC-4E45-86F8-AE6329EDC1E5}"/>
                  </a:ext>
                </a:extLst>
              </p:cNvPr>
              <p:cNvSpPr>
                <a:spLocks noRot="1" noChangeAspect="1" noMove="1" noResize="1" noEditPoints="1" noAdjustHandles="1" noChangeArrowheads="1" noChangeShapeType="1" noTextEdit="1"/>
              </p:cNvSpPr>
              <p:nvPr/>
            </p:nvSpPr>
            <p:spPr>
              <a:xfrm>
                <a:off x="365208" y="3523505"/>
                <a:ext cx="3399969" cy="470000"/>
              </a:xfrm>
              <a:prstGeom prst="rect">
                <a:avLst/>
              </a:prstGeom>
              <a:blipFill>
                <a:blip r:embed="rId4"/>
                <a:stretch>
                  <a:fillRect b="-21053"/>
                </a:stretch>
              </a:blipFill>
            </p:spPr>
            <p:txBody>
              <a:bodyPr/>
              <a:lstStyle/>
              <a:p>
                <a:r>
                  <a:rPr lang="en-US">
                    <a:noFill/>
                  </a:rPr>
                  <a:t> </a:t>
                </a:r>
              </a:p>
            </p:txBody>
          </p:sp>
        </mc:Fallback>
      </mc:AlternateContent>
    </p:spTree>
    <p:extLst>
      <p:ext uri="{BB962C8B-B14F-4D97-AF65-F5344CB8AC3E}">
        <p14:creationId xmlns:p14="http://schemas.microsoft.com/office/powerpoint/2010/main" val="968591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924843" y="4411847"/>
                <a:ext cx="8607789" cy="839332"/>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r>
                            <a:rPr lang="en-US" i="1">
                              <a:latin typeface="Cambria Math" panose="02040503050406030204" pitchFamily="18" charset="0"/>
                            </a:rPr>
                            <m:t> </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23</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23</m:t>
                          </m:r>
                        </m:sub>
                      </m:sSub>
                      <m:r>
                        <a:rPr lang="en-US" b="0" i="1" smtClean="0">
                          <a:latin typeface="Cambria Math" panose="02040503050406030204" pitchFamily="18" charset="0"/>
                        </a:rPr>
                        <m:t>=</m:t>
                      </m:r>
                      <m:r>
                        <a:rPr lang="en-US" i="1">
                          <a:latin typeface="Cambria Math" panose="02040503050406030204" pitchFamily="18" charset="0"/>
                        </a:rPr>
                        <m:t>2376.7</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0.4</m:t>
                          </m:r>
                        </m:e>
                        <m:sup>
                          <m:r>
                            <a:rPr lang="en-US" i="1">
                              <a:latin typeface="Cambria Math" panose="02040503050406030204" pitchFamily="18" charset="0"/>
                              <a:ea typeface="Cambria Math" panose="02040503050406030204" pitchFamily="18" charset="0"/>
                            </a:rPr>
                            <m:t>°</m:t>
                          </m:r>
                        </m:sup>
                      </m:sSup>
                      <m:r>
                        <m:rPr>
                          <m:nor/>
                        </m:rPr>
                        <a:rPr lang="en-US" dirty="0"/>
                        <m:t> </m:t>
                      </m:r>
                      <m:r>
                        <m:rPr>
                          <m:nor/>
                        </m:rPr>
                        <a:rPr lang="en-US" dirty="0"/>
                        <m:t>V</m:t>
                      </m:r>
                    </m:oMath>
                  </m:oMathPara>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924843" y="4411847"/>
                <a:ext cx="8607789" cy="839332"/>
              </a:xfrm>
              <a:prstGeom prst="rect">
                <a:avLst/>
              </a:prstGeom>
              <a:blipFill>
                <a:blip r:embed="rId2"/>
                <a:stretch>
                  <a:fillRect b="-1194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461665"/>
          </a:xfrm>
          <a:prstGeom prst="rect">
            <a:avLst/>
          </a:prstGeom>
        </p:spPr>
        <p:txBody>
          <a:bodyPr wrap="square">
            <a:spAutoFit/>
          </a:bodyPr>
          <a:lstStyle/>
          <a:p>
            <a:r>
              <a:rPr lang="en-US" b="1" dirty="0"/>
              <a:t>Solution: </a:t>
            </a:r>
            <a:r>
              <a:rPr lang="en-US" dirty="0"/>
              <a:t>Using KVL to calculate the voltage at N3</a:t>
            </a:r>
            <a:endParaRPr lang="en-US" b="1" dirty="0"/>
          </a:p>
        </p:txBody>
      </p:sp>
      <p:pic>
        <p:nvPicPr>
          <p:cNvPr id="4" name="Picture 3">
            <a:extLst>
              <a:ext uri="{FF2B5EF4-FFF2-40B4-BE49-F238E27FC236}">
                <a16:creationId xmlns:a16="http://schemas.microsoft.com/office/drawing/2014/main" id="{11B60DBF-FAAD-9A42-9397-C38D0AADBCDF}"/>
              </a:ext>
            </a:extLst>
          </p:cNvPr>
          <p:cNvPicPr>
            <a:picLocks noChangeAspect="1"/>
          </p:cNvPicPr>
          <p:nvPr/>
        </p:nvPicPr>
        <p:blipFill>
          <a:blip r:embed="rId3"/>
          <a:stretch>
            <a:fillRect/>
          </a:stretch>
        </p:blipFill>
        <p:spPr>
          <a:xfrm>
            <a:off x="2460625" y="1643247"/>
            <a:ext cx="3822700" cy="2768600"/>
          </a:xfrm>
          <a:prstGeom prst="rect">
            <a:avLst/>
          </a:prstGeom>
        </p:spPr>
      </p:pic>
    </p:spTree>
    <p:extLst>
      <p:ext uri="{BB962C8B-B14F-4D97-AF65-F5344CB8AC3E}">
        <p14:creationId xmlns:p14="http://schemas.microsoft.com/office/powerpoint/2010/main" val="840179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365208" y="4450705"/>
                <a:ext cx="5826984" cy="1032847"/>
              </a:xfrm>
              <a:prstGeom prst="rect">
                <a:avLst/>
              </a:prstGeom>
            </p:spPr>
            <p:txBody>
              <a:bodyPr wrap="square">
                <a:spAutoFit/>
              </a:bodyPr>
              <a:lstStyle/>
              <a:p>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2 </m:t>
                        </m:r>
                        <m:r>
                          <a:rPr lang="en-US" b="0" i="1" smtClean="0">
                            <a:latin typeface="Cambria Math" panose="02040503050406030204" pitchFamily="18" charset="0"/>
                          </a:rPr>
                          <m:t>𝑝𝑢</m:t>
                        </m:r>
                        <m:r>
                          <a:rPr lang="en-US" i="1">
                            <a:latin typeface="Cambria Math" panose="02040503050406030204" pitchFamily="18" charset="0"/>
                          </a:rPr>
                          <m:t> </m:t>
                        </m:r>
                      </m:sub>
                    </m:sSub>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2 </m:t>
                            </m:r>
                            <m:r>
                              <a:rPr lang="en-US" b="0" i="1" smtClean="0">
                                <a:latin typeface="Cambria Math" panose="02040503050406030204" pitchFamily="18" charset="0"/>
                              </a:rPr>
                              <m:t>𝑏𝑎𝑠𝑒</m:t>
                            </m:r>
                          </m:sub>
                        </m:sSub>
                      </m:den>
                    </m:f>
                    <m:r>
                      <a:rPr lang="en-US" b="0" i="1" smtClean="0">
                        <a:latin typeface="Cambria Math" panose="02040503050406030204" pitchFamily="18" charset="0"/>
                      </a:rPr>
                      <m:t>=</m:t>
                    </m:r>
                    <m:r>
                      <a:rPr lang="en-US" i="1">
                        <a:latin typeface="Cambria Math" panose="02040503050406030204" pitchFamily="18" charset="0"/>
                      </a:rPr>
                      <m:t>1.0608</m:t>
                    </m:r>
                  </m:oMath>
                </a14:m>
                <a:r>
                  <a:rPr lang="en-US" dirty="0"/>
                  <a:t> pu</a:t>
                </a:r>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365208" y="4450705"/>
                <a:ext cx="5826984" cy="1032847"/>
              </a:xfrm>
              <a:prstGeom prst="rect">
                <a:avLst/>
              </a:prstGeom>
              <a:blipFill>
                <a:blip r:embed="rId2"/>
                <a:stretch>
                  <a:fillRect l="-217" b="-6024"/>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830997"/>
          </a:xfrm>
          <a:prstGeom prst="rect">
            <a:avLst/>
          </a:prstGeom>
        </p:spPr>
        <p:txBody>
          <a:bodyPr wrap="square">
            <a:spAutoFit/>
          </a:bodyPr>
          <a:lstStyle/>
          <a:p>
            <a:r>
              <a:rPr lang="en-US" b="1" dirty="0"/>
              <a:t>Solution: </a:t>
            </a:r>
            <a:r>
              <a:rPr lang="en-US" dirty="0"/>
              <a:t>Calculating the voltage on the low side of T2. First solve for the per unit transformer current</a:t>
            </a:r>
            <a:endParaRPr lang="en-US" b="1"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9BC85BF-6362-C841-BF94-6181D0DC8B8B}"/>
                  </a:ext>
                </a:extLst>
              </p:cNvPr>
              <p:cNvSpPr/>
              <p:nvPr/>
            </p:nvSpPr>
            <p:spPr>
              <a:xfrm>
                <a:off x="365208" y="1820705"/>
                <a:ext cx="4381300" cy="1046633"/>
              </a:xfrm>
              <a:prstGeom prst="rect">
                <a:avLst/>
              </a:prstGeom>
            </p:spPr>
            <p:txBody>
              <a:bodyPr wrap="square">
                <a:spAutoFit/>
              </a:bodyPr>
              <a:lstStyle/>
              <a:p>
                <a:endParaRPr lang="en-US" dirty="0"/>
              </a:p>
              <a:p>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r>
                              <a:rPr lang="en-US" b="0" i="1" smtClean="0">
                                <a:latin typeface="Cambria Math" panose="02040503050406030204" pitchFamily="18" charset="0"/>
                              </a:rPr>
                              <m:t>2</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den>
                    </m:f>
                    <m:r>
                      <a:rPr lang="en-US" b="0" i="1" smtClean="0">
                        <a:latin typeface="Cambria Math" panose="02040503050406030204" pitchFamily="18" charset="0"/>
                      </a:rPr>
                      <m:t>=16.58 </m:t>
                    </m:r>
                    <m:r>
                      <a:rPr lang="en-US" b="0" i="1" smtClean="0">
                        <a:latin typeface="Cambria Math" panose="02040503050406030204" pitchFamily="18" charset="0"/>
                      </a:rPr>
                      <m:t>𝐴</m:t>
                    </m:r>
                  </m:oMath>
                </a14:m>
                <a:endParaRPr lang="en-US" dirty="0"/>
              </a:p>
            </p:txBody>
          </p:sp>
        </mc:Choice>
        <mc:Fallback xmlns="">
          <p:sp>
            <p:nvSpPr>
              <p:cNvPr id="9" name="Rectangle 8">
                <a:extLst>
                  <a:ext uri="{FF2B5EF4-FFF2-40B4-BE49-F238E27FC236}">
                    <a16:creationId xmlns:a16="http://schemas.microsoft.com/office/drawing/2014/main" id="{C9BC85BF-6362-C841-BF94-6181D0DC8B8B}"/>
                  </a:ext>
                </a:extLst>
              </p:cNvPr>
              <p:cNvSpPr>
                <a:spLocks noRot="1" noChangeAspect="1" noMove="1" noResize="1" noEditPoints="1" noAdjustHandles="1" noChangeArrowheads="1" noChangeShapeType="1" noTextEdit="1"/>
              </p:cNvSpPr>
              <p:nvPr/>
            </p:nvSpPr>
            <p:spPr>
              <a:xfrm>
                <a:off x="365208" y="1820705"/>
                <a:ext cx="4381300" cy="1046633"/>
              </a:xfrm>
              <a:prstGeom prst="rect">
                <a:avLst/>
              </a:prstGeom>
              <a:blipFill>
                <a:blip r:embed="rId3"/>
                <a:stretch>
                  <a:fillRect l="-2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F53B51B-B17C-E449-BE13-FE9581C5BDCF}"/>
                  </a:ext>
                </a:extLst>
              </p:cNvPr>
              <p:cNvSpPr/>
              <p:nvPr/>
            </p:nvSpPr>
            <p:spPr>
              <a:xfrm>
                <a:off x="-77656" y="2799825"/>
                <a:ext cx="5633630" cy="862608"/>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2</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a:rPr lang="en-US" b="0" i="0" smtClean="0">
                                  <a:latin typeface="Cambria Math" panose="02040503050406030204" pitchFamily="18" charset="0"/>
                                </a:rPr>
                                <m:t>−0.4−</m:t>
                              </m:r>
                              <m:r>
                                <m:rPr>
                                  <m:sty m:val="p"/>
                                </m:rPr>
                                <a:rPr lang="en-US">
                                  <a:latin typeface="Cambria Math" panose="02040503050406030204" pitchFamily="18" charset="0"/>
                                </a:rPr>
                                <m:t>cos</m:t>
                              </m:r>
                            </m:e>
                            <m:sup>
                              <m:r>
                                <a:rPr lang="en-US" b="0" i="1" smtClean="0">
                                  <a:latin typeface="Cambria Math" panose="02040503050406030204" pitchFamily="18" charset="0"/>
                                </a:rPr>
                                <m:t>−1</m:t>
                              </m:r>
                            </m:sup>
                          </m:sSup>
                        </m:fName>
                        <m:e>
                          <m:r>
                            <a:rPr lang="en-US" b="0" i="1" smtClean="0">
                              <a:latin typeface="Cambria Math" panose="02040503050406030204" pitchFamily="18" charset="0"/>
                            </a:rPr>
                            <m:t>0.9</m:t>
                          </m:r>
                        </m:e>
                      </m:func>
                      <m:r>
                        <a:rPr lang="en-US" b="0" i="0" smtClean="0">
                          <a:latin typeface="Cambria Math" panose="02040503050406030204" pitchFamily="18" charset="0"/>
                        </a:rPr>
                        <m:t>=−26.</m:t>
                      </m:r>
                      <m:sSup>
                        <m:sSupPr>
                          <m:ctrlPr>
                            <a:rPr lang="en-US" b="0" i="1" smtClean="0">
                              <a:latin typeface="Cambria Math" panose="02040503050406030204" pitchFamily="18" charset="0"/>
                            </a:rPr>
                          </m:ctrlPr>
                        </m:sSupPr>
                        <m:e>
                          <m:r>
                            <a:rPr lang="en-US" b="0" i="1" smtClean="0">
                              <a:latin typeface="Cambria Math" panose="02040503050406030204" pitchFamily="18" charset="0"/>
                            </a:rPr>
                            <m:t>27</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0" name="Rectangle 9">
                <a:extLst>
                  <a:ext uri="{FF2B5EF4-FFF2-40B4-BE49-F238E27FC236}">
                    <a16:creationId xmlns:a16="http://schemas.microsoft.com/office/drawing/2014/main" id="{2F53B51B-B17C-E449-BE13-FE9581C5BDCF}"/>
                  </a:ext>
                </a:extLst>
              </p:cNvPr>
              <p:cNvSpPr>
                <a:spLocks noRot="1" noChangeAspect="1" noMove="1" noResize="1" noEditPoints="1" noAdjustHandles="1" noChangeArrowheads="1" noChangeShapeType="1" noTextEdit="1"/>
              </p:cNvSpPr>
              <p:nvPr/>
            </p:nvSpPr>
            <p:spPr>
              <a:xfrm>
                <a:off x="-77656" y="2799825"/>
                <a:ext cx="5633630" cy="8626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C9890C7-D712-534B-9472-D51B92D3A745}"/>
                  </a:ext>
                </a:extLst>
              </p:cNvPr>
              <p:cNvSpPr/>
              <p:nvPr/>
            </p:nvSpPr>
            <p:spPr>
              <a:xfrm>
                <a:off x="365208" y="3980705"/>
                <a:ext cx="3574697"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𝑰</m:t>
                          </m:r>
                        </m:e>
                        <m:sub>
                          <m:r>
                            <a:rPr lang="en-US" b="1" i="1" smtClean="0">
                              <a:latin typeface="Cambria Math" panose="02040503050406030204" pitchFamily="18" charset="0"/>
                            </a:rPr>
                            <m:t>𝑻</m:t>
                          </m:r>
                          <m:r>
                            <a:rPr lang="en-US" b="1" i="1" smtClean="0">
                              <a:latin typeface="Cambria Math" panose="02040503050406030204" pitchFamily="18" charset="0"/>
                            </a:rPr>
                            <m:t>𝟐</m:t>
                          </m:r>
                        </m:sub>
                      </m:sSub>
                      <m:r>
                        <a:rPr lang="en-US" i="1">
                          <a:latin typeface="Cambria Math" panose="02040503050406030204" pitchFamily="18" charset="0"/>
                        </a:rPr>
                        <m:t>=</m:t>
                      </m:r>
                      <m:r>
                        <a:rPr lang="en-US" b="0" i="1" smtClean="0">
                          <a:latin typeface="Cambria Math" panose="02040503050406030204" pitchFamily="18" charset="0"/>
                        </a:rPr>
                        <m:t>16</m:t>
                      </m:r>
                      <m:r>
                        <a:rPr lang="en-US" i="1">
                          <a:latin typeface="Cambria Math" panose="02040503050406030204" pitchFamily="18" charset="0"/>
                        </a:rPr>
                        <m:t>.</m:t>
                      </m:r>
                      <m:r>
                        <a:rPr lang="en-US" b="0" i="1" smtClean="0">
                          <a:latin typeface="Cambria Math" panose="02040503050406030204" pitchFamily="18" charset="0"/>
                        </a:rPr>
                        <m:t>58</m:t>
                      </m:r>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26.27</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p:txBody>
          </p:sp>
        </mc:Choice>
        <mc:Fallback xmlns="">
          <p:sp>
            <p:nvSpPr>
              <p:cNvPr id="11" name="Rectangle 10">
                <a:extLst>
                  <a:ext uri="{FF2B5EF4-FFF2-40B4-BE49-F238E27FC236}">
                    <a16:creationId xmlns:a16="http://schemas.microsoft.com/office/drawing/2014/main" id="{BC9890C7-D712-534B-9472-D51B92D3A745}"/>
                  </a:ext>
                </a:extLst>
              </p:cNvPr>
              <p:cNvSpPr>
                <a:spLocks noRot="1" noChangeAspect="1" noMove="1" noResize="1" noEditPoints="1" noAdjustHandles="1" noChangeArrowheads="1" noChangeShapeType="1" noTextEdit="1"/>
              </p:cNvSpPr>
              <p:nvPr/>
            </p:nvSpPr>
            <p:spPr>
              <a:xfrm>
                <a:off x="365208" y="3980705"/>
                <a:ext cx="3574697" cy="470000"/>
              </a:xfrm>
              <a:prstGeom prst="rect">
                <a:avLst/>
              </a:prstGeom>
              <a:blipFill>
                <a:blip r:embed="rId5"/>
                <a:stretch>
                  <a:fillRect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8255A51-2DBD-0342-BF7E-9EA97ABC69C3}"/>
                  </a:ext>
                </a:extLst>
              </p:cNvPr>
              <p:cNvSpPr/>
              <p:nvPr/>
            </p:nvSpPr>
            <p:spPr>
              <a:xfrm>
                <a:off x="-174333" y="5523736"/>
                <a:ext cx="7519350" cy="1291957"/>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2 </m:t>
                          </m:r>
                          <m:r>
                            <a:rPr lang="en-US" b="0" i="1" smtClean="0">
                              <a:latin typeface="Cambria Math" panose="02040503050406030204" pitchFamily="18" charset="0"/>
                            </a:rPr>
                            <m:t>𝑝𝑢</m:t>
                          </m:r>
                          <m:r>
                            <a:rPr lang="en-US" i="1">
                              <a:latin typeface="Cambria Math" panose="02040503050406030204" pitchFamily="18" charset="0"/>
                            </a:rPr>
                            <m:t> </m:t>
                          </m:r>
                        </m:sub>
                      </m:sSub>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2 </m:t>
                              </m:r>
                              <m:r>
                                <a:rPr lang="en-US" b="0" i="1" smtClean="0">
                                  <a:latin typeface="Cambria Math" panose="02040503050406030204" pitchFamily="18" charset="0"/>
                                </a:rPr>
                                <m:t>𝑏𝑎𝑠𝑒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2376.7</m:t>
                          </m:r>
                        </m:num>
                        <m:den>
                          <m:r>
                            <a:rPr lang="en-US" b="0" i="1" smtClean="0">
                              <a:latin typeface="Cambria Math" panose="02040503050406030204" pitchFamily="18" charset="0"/>
                            </a:rPr>
                            <m:t>2400</m:t>
                          </m:r>
                        </m:den>
                      </m:f>
                      <m:r>
                        <a:rPr lang="en-US" i="1">
                          <a:latin typeface="Cambria Math" panose="02040503050406030204" pitchFamily="18" charset="0"/>
                        </a:rPr>
                        <m:t>=</m:t>
                      </m:r>
                      <m:r>
                        <a:rPr lang="en-US" b="0" i="1" smtClean="0">
                          <a:latin typeface="Cambria Math" panose="02040503050406030204" pitchFamily="18" charset="0"/>
                        </a:rPr>
                        <m:t>0.9903 </m:t>
                      </m:r>
                      <m:r>
                        <a:rPr lang="en-US" b="0" i="1" smtClean="0">
                          <a:latin typeface="Cambria Math" panose="02040503050406030204" pitchFamily="18" charset="0"/>
                        </a:rPr>
                        <m:t>𝑝𝑢</m:t>
                      </m:r>
                    </m:oMath>
                  </m:oMathPara>
                </a14:m>
                <a:endParaRPr lang="en-US" dirty="0"/>
              </a:p>
            </p:txBody>
          </p:sp>
        </mc:Choice>
        <mc:Fallback xmlns="">
          <p:sp>
            <p:nvSpPr>
              <p:cNvPr id="12" name="Rectangle 11">
                <a:extLst>
                  <a:ext uri="{FF2B5EF4-FFF2-40B4-BE49-F238E27FC236}">
                    <a16:creationId xmlns:a16="http://schemas.microsoft.com/office/drawing/2014/main" id="{78255A51-2DBD-0342-BF7E-9EA97ABC69C3}"/>
                  </a:ext>
                </a:extLst>
              </p:cNvPr>
              <p:cNvSpPr>
                <a:spLocks noRot="1" noChangeAspect="1" noMove="1" noResize="1" noEditPoints="1" noAdjustHandles="1" noChangeArrowheads="1" noChangeShapeType="1" noTextEdit="1"/>
              </p:cNvSpPr>
              <p:nvPr/>
            </p:nvSpPr>
            <p:spPr>
              <a:xfrm>
                <a:off x="-174333" y="5523736"/>
                <a:ext cx="7519350" cy="1291957"/>
              </a:xfrm>
              <a:prstGeom prst="rect">
                <a:avLst/>
              </a:prstGeom>
              <a:blipFill>
                <a:blip r:embed="rId6"/>
                <a:stretch>
                  <a:fillRect b="-1942"/>
                </a:stretch>
              </a:blipFill>
            </p:spPr>
            <p:txBody>
              <a:bodyPr/>
              <a:lstStyle/>
              <a:p>
                <a:r>
                  <a:rPr lang="en-US">
                    <a:noFill/>
                  </a:rPr>
                  <a:t> </a:t>
                </a:r>
              </a:p>
            </p:txBody>
          </p:sp>
        </mc:Fallback>
      </mc:AlternateContent>
    </p:spTree>
    <p:extLst>
      <p:ext uri="{BB962C8B-B14F-4D97-AF65-F5344CB8AC3E}">
        <p14:creationId xmlns:p14="http://schemas.microsoft.com/office/powerpoint/2010/main" val="952852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830997"/>
          </a:xfrm>
          <a:prstGeom prst="rect">
            <a:avLst/>
          </a:prstGeom>
        </p:spPr>
        <p:txBody>
          <a:bodyPr wrap="square">
            <a:spAutoFit/>
          </a:bodyPr>
          <a:lstStyle/>
          <a:p>
            <a:r>
              <a:rPr lang="en-US" b="1" dirty="0"/>
              <a:t>Solution: </a:t>
            </a:r>
            <a:r>
              <a:rPr lang="en-US" dirty="0"/>
              <a:t>Next use KVL to solve for the per unit voltage on the secondary side of the transformer</a:t>
            </a:r>
            <a:endParaRPr lang="en-US" b="1"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4726563-21F0-424A-9E78-398F4AEAF7F5}"/>
                  </a:ext>
                </a:extLst>
              </p:cNvPr>
              <p:cNvSpPr/>
              <p:nvPr/>
            </p:nvSpPr>
            <p:spPr>
              <a:xfrm>
                <a:off x="98918" y="1636736"/>
                <a:ext cx="5757863" cy="861070"/>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2 </m:t>
                          </m:r>
                          <m:r>
                            <a:rPr lang="en-US" b="0" i="1" smtClean="0">
                              <a:latin typeface="Cambria Math" panose="02040503050406030204" pitchFamily="18" charset="0"/>
                            </a:rPr>
                            <m:t>𝑝𝑢</m:t>
                          </m:r>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2 </m:t>
                          </m:r>
                          <m:r>
                            <a:rPr lang="en-US" b="0" i="1" smtClean="0">
                              <a:latin typeface="Cambria Math" panose="02040503050406030204" pitchFamily="18" charset="0"/>
                            </a:rPr>
                            <m:t>𝑝𝑢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𝑇</m:t>
                          </m:r>
                          <m:r>
                            <a:rPr lang="en-US" b="0" i="1" smtClean="0">
                              <a:latin typeface="Cambria Math" panose="02040503050406030204" pitchFamily="18" charset="0"/>
                            </a:rPr>
                            <m:t>2 </m:t>
                          </m:r>
                          <m:r>
                            <a:rPr lang="en-US" b="0" i="1" smtClean="0">
                              <a:latin typeface="Cambria Math" panose="02040503050406030204" pitchFamily="18" charset="0"/>
                            </a:rPr>
                            <m:t>𝑝𝑢</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rPr>
                            <m:t>𝑝𝑢</m:t>
                          </m:r>
                        </m:sub>
                      </m:sSub>
                    </m:oMath>
                  </m:oMathPara>
                </a14:m>
                <a:endParaRPr lang="en-US" dirty="0"/>
              </a:p>
            </p:txBody>
          </p:sp>
        </mc:Choice>
        <mc:Fallback xmlns="">
          <p:sp>
            <p:nvSpPr>
              <p:cNvPr id="12" name="Rectangle 11">
                <a:extLst>
                  <a:ext uri="{FF2B5EF4-FFF2-40B4-BE49-F238E27FC236}">
                    <a16:creationId xmlns:a16="http://schemas.microsoft.com/office/drawing/2014/main" id="{74726563-21F0-424A-9E78-398F4AEAF7F5}"/>
                  </a:ext>
                </a:extLst>
              </p:cNvPr>
              <p:cNvSpPr>
                <a:spLocks noRot="1" noChangeAspect="1" noMove="1" noResize="1" noEditPoints="1" noAdjustHandles="1" noChangeArrowheads="1" noChangeShapeType="1" noTextEdit="1"/>
              </p:cNvSpPr>
              <p:nvPr/>
            </p:nvSpPr>
            <p:spPr>
              <a:xfrm>
                <a:off x="98918" y="1636736"/>
                <a:ext cx="5757863" cy="861070"/>
              </a:xfrm>
              <a:prstGeom prst="rect">
                <a:avLst/>
              </a:prstGeom>
              <a:blipFill>
                <a:blip r:embed="rId2"/>
                <a:stretch>
                  <a:fillRect b="-7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9D65FDE-9BEB-AA4E-8DA9-19C9BDFEC22F}"/>
                  </a:ext>
                </a:extLst>
              </p:cNvPr>
              <p:cNvSpPr/>
              <p:nvPr/>
            </p:nvSpPr>
            <p:spPr>
              <a:xfrm>
                <a:off x="-974509" y="2833672"/>
                <a:ext cx="7904716" cy="4700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=0.9712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8</m:t>
                          </m:r>
                        </m:e>
                        <m:sup>
                          <m:r>
                            <a:rPr lang="en-US" i="1">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4" name="Rectangle 13">
                <a:extLst>
                  <a:ext uri="{FF2B5EF4-FFF2-40B4-BE49-F238E27FC236}">
                    <a16:creationId xmlns:a16="http://schemas.microsoft.com/office/drawing/2014/main" id="{A9D65FDE-9BEB-AA4E-8DA9-19C9BDFEC22F}"/>
                  </a:ext>
                </a:extLst>
              </p:cNvPr>
              <p:cNvSpPr>
                <a:spLocks noRot="1" noChangeAspect="1" noMove="1" noResize="1" noEditPoints="1" noAdjustHandles="1" noChangeArrowheads="1" noChangeShapeType="1" noTextEdit="1"/>
              </p:cNvSpPr>
              <p:nvPr/>
            </p:nvSpPr>
            <p:spPr>
              <a:xfrm>
                <a:off x="-974509" y="2833672"/>
                <a:ext cx="7904716" cy="470000"/>
              </a:xfrm>
              <a:prstGeom prst="rect">
                <a:avLst/>
              </a:prstGeom>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E735F075-4DAA-BA42-AE83-E93D8BF6F04D}"/>
              </a:ext>
            </a:extLst>
          </p:cNvPr>
          <p:cNvSpPr/>
          <p:nvPr/>
        </p:nvSpPr>
        <p:spPr>
          <a:xfrm>
            <a:off x="188844" y="4508062"/>
            <a:ext cx="8030817" cy="461665"/>
          </a:xfrm>
          <a:prstGeom prst="rect">
            <a:avLst/>
          </a:prstGeom>
        </p:spPr>
        <p:txBody>
          <a:bodyPr wrap="square">
            <a:spAutoFit/>
          </a:bodyPr>
          <a:lstStyle/>
          <a:p>
            <a:r>
              <a:rPr lang="en-US" dirty="0"/>
              <a:t>Converting back to volts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03E5AE-D99A-4246-A32D-8CA946FE7F57}"/>
                  </a:ext>
                </a:extLst>
              </p:cNvPr>
              <p:cNvSpPr/>
              <p:nvPr/>
            </p:nvSpPr>
            <p:spPr>
              <a:xfrm>
                <a:off x="98918" y="5168222"/>
                <a:ext cx="7904716" cy="5166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2</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2 </m:t>
                          </m:r>
                          <m:r>
                            <a:rPr lang="en-US" b="0" i="1" smtClean="0">
                              <a:latin typeface="Cambria Math" panose="02040503050406030204" pitchFamily="18" charset="0"/>
                            </a:rPr>
                            <m:t>𝑏𝑎𝑠𝑒</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2 </m:t>
                          </m:r>
                          <m:r>
                            <a:rPr lang="en-US" b="0" i="1" smtClean="0">
                              <a:latin typeface="Cambria Math" panose="02040503050406030204" pitchFamily="18" charset="0"/>
                            </a:rPr>
                            <m:t>𝑝𝑢</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240</m:t>
                          </m:r>
                        </m:e>
                      </m:d>
                      <m:d>
                        <m:dPr>
                          <m:ctrlPr>
                            <a:rPr lang="en-US" b="0" i="1" smtClean="0">
                              <a:latin typeface="Cambria Math" panose="02040503050406030204" pitchFamily="18" charset="0"/>
                            </a:rPr>
                          </m:ctrlPr>
                        </m:dPr>
                        <m:e>
                          <m:r>
                            <a:rPr lang="en-US" i="1">
                              <a:latin typeface="Cambria Math" panose="02040503050406030204" pitchFamily="18" charset="0"/>
                            </a:rPr>
                            <m:t>0.9</m:t>
                          </m:r>
                          <m:r>
                            <a:rPr lang="en-US" b="0" i="1" smtClean="0">
                              <a:latin typeface="Cambria Math" panose="02040503050406030204" pitchFamily="18" charset="0"/>
                            </a:rPr>
                            <m:t>712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8</m:t>
                              </m:r>
                            </m:e>
                            <m:sup>
                              <m:r>
                                <a:rPr lang="en-US" i="1">
                                  <a:latin typeface="Cambria Math" panose="02040503050406030204" pitchFamily="18" charset="0"/>
                                  <a:ea typeface="Cambria Math" panose="02040503050406030204" pitchFamily="18" charset="0"/>
                                </a:rPr>
                                <m:t>°</m:t>
                              </m:r>
                            </m:sup>
                          </m:sSup>
                        </m:e>
                      </m:d>
                    </m:oMath>
                  </m:oMathPara>
                </a14:m>
                <a:endParaRPr lang="en-US" dirty="0"/>
              </a:p>
            </p:txBody>
          </p:sp>
        </mc:Choice>
        <mc:Fallback xmlns="">
          <p:sp>
            <p:nvSpPr>
              <p:cNvPr id="15" name="Rectangle 14">
                <a:extLst>
                  <a:ext uri="{FF2B5EF4-FFF2-40B4-BE49-F238E27FC236}">
                    <a16:creationId xmlns:a16="http://schemas.microsoft.com/office/drawing/2014/main" id="{D203E5AE-D99A-4246-A32D-8CA946FE7F57}"/>
                  </a:ext>
                </a:extLst>
              </p:cNvPr>
              <p:cNvSpPr>
                <a:spLocks noRot="1" noChangeAspect="1" noMove="1" noResize="1" noEditPoints="1" noAdjustHandles="1" noChangeArrowheads="1" noChangeShapeType="1" noTextEdit="1"/>
              </p:cNvSpPr>
              <p:nvPr/>
            </p:nvSpPr>
            <p:spPr>
              <a:xfrm>
                <a:off x="98918" y="5168222"/>
                <a:ext cx="7904716" cy="516616"/>
              </a:xfrm>
              <a:prstGeom prst="rect">
                <a:avLst/>
              </a:prstGeom>
              <a:blipFill>
                <a:blip r:embed="rId4"/>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EF95EBB-0A12-5147-A3DF-9402940A5F26}"/>
                  </a:ext>
                </a:extLst>
              </p:cNvPr>
              <p:cNvSpPr/>
              <p:nvPr/>
            </p:nvSpPr>
            <p:spPr>
              <a:xfrm>
                <a:off x="5466626" y="5998528"/>
                <a:ext cx="2326214"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=233.1</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−0.8</m:t>
                          </m:r>
                        </m:e>
                        <m:sup>
                          <m:r>
                            <a:rPr lang="en-US" i="1">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5" name="Rectangle 4">
                <a:extLst>
                  <a:ext uri="{FF2B5EF4-FFF2-40B4-BE49-F238E27FC236}">
                    <a16:creationId xmlns:a16="http://schemas.microsoft.com/office/drawing/2014/main" id="{8EF95EBB-0A12-5147-A3DF-9402940A5F26}"/>
                  </a:ext>
                </a:extLst>
              </p:cNvPr>
              <p:cNvSpPr>
                <a:spLocks noRot="1" noChangeAspect="1" noMove="1" noResize="1" noEditPoints="1" noAdjustHandles="1" noChangeArrowheads="1" noChangeShapeType="1" noTextEdit="1"/>
              </p:cNvSpPr>
              <p:nvPr/>
            </p:nvSpPr>
            <p:spPr>
              <a:xfrm>
                <a:off x="5466626" y="5998528"/>
                <a:ext cx="2326214" cy="47000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128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15687" y="1686618"/>
            <a:ext cx="8267700" cy="1200329"/>
          </a:xfrm>
          <a:prstGeom prst="rect">
            <a:avLst/>
          </a:prstGeom>
        </p:spPr>
        <p:txBody>
          <a:bodyPr wrap="square">
            <a:spAutoFit/>
          </a:bodyPr>
          <a:lstStyle/>
          <a:p>
            <a:r>
              <a:rPr lang="en-US" dirty="0"/>
              <a:t>The total energy consumed during the day is the summation of all of the15 min interval consumptions. The </a:t>
            </a:r>
            <a:r>
              <a:rPr lang="en-US" b="1" dirty="0"/>
              <a:t>15 min average kW demand</a:t>
            </a:r>
            <a:r>
              <a:rPr lang="en-US" dirty="0"/>
              <a:t> is computed by:</a:t>
            </a:r>
          </a:p>
        </p:txBody>
      </p:sp>
      <p:sp>
        <p:nvSpPr>
          <p:cNvPr id="8"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Individual Customer Load</a:t>
            </a:r>
          </a:p>
        </p:txBody>
      </p:sp>
      <p:pic>
        <p:nvPicPr>
          <p:cNvPr id="2" name="Picture 1">
            <a:extLst>
              <a:ext uri="{FF2B5EF4-FFF2-40B4-BE49-F238E27FC236}">
                <a16:creationId xmlns:a16="http://schemas.microsoft.com/office/drawing/2014/main" id="{66BE0D47-AE22-6148-9183-9BCAADF29DA3}"/>
              </a:ext>
            </a:extLst>
          </p:cNvPr>
          <p:cNvPicPr>
            <a:picLocks noChangeAspect="1"/>
          </p:cNvPicPr>
          <p:nvPr/>
        </p:nvPicPr>
        <p:blipFill>
          <a:blip r:embed="rId3"/>
          <a:stretch>
            <a:fillRect/>
          </a:stretch>
        </p:blipFill>
        <p:spPr>
          <a:xfrm>
            <a:off x="2557278" y="3662119"/>
            <a:ext cx="3010114" cy="846086"/>
          </a:xfrm>
          <a:prstGeom prst="rect">
            <a:avLst/>
          </a:prstGeom>
          <a:ln w="25400">
            <a:solidFill>
              <a:srgbClr val="FF0000"/>
            </a:solidFill>
          </a:ln>
        </p:spPr>
      </p:pic>
    </p:spTree>
    <p:extLst>
      <p:ext uri="{BB962C8B-B14F-4D97-AF65-F5344CB8AC3E}">
        <p14:creationId xmlns:p14="http://schemas.microsoft.com/office/powerpoint/2010/main" val="7275322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365208" y="1363505"/>
                <a:ext cx="4381300" cy="1062470"/>
              </a:xfrm>
              <a:prstGeom prst="rect">
                <a:avLst/>
              </a:prstGeom>
            </p:spPr>
            <p:txBody>
              <a:bodyPr wrap="square">
                <a:spAutoFit/>
              </a:bodyPr>
              <a:lstStyle/>
              <a:p>
                <a:endParaRPr lang="en-US" dirty="0"/>
              </a:p>
              <a:p>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34</m:t>
                        </m:r>
                      </m:sub>
                    </m:sSub>
                    <m:r>
                      <a:rPr lang="en-US" b="0" i="1" smtClean="0">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34</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54,500</m:t>
                        </m:r>
                      </m:num>
                      <m:den>
                        <m:r>
                          <a:rPr lang="en-US" i="1">
                            <a:latin typeface="Cambria Math" panose="02040503050406030204" pitchFamily="18" charset="0"/>
                          </a:rPr>
                          <m:t>2378.4</m:t>
                        </m:r>
                      </m:den>
                    </m:f>
                    <m:r>
                      <a:rPr lang="en-US" b="0" i="1" smtClean="0">
                        <a:latin typeface="Cambria Math" panose="02040503050406030204" pitchFamily="18" charset="0"/>
                      </a:rPr>
                      <m:t>=22.9 </m:t>
                    </m:r>
                    <m:r>
                      <a:rPr lang="en-US" b="0" i="1" smtClean="0">
                        <a:latin typeface="Cambria Math" panose="02040503050406030204" pitchFamily="18" charset="0"/>
                      </a:rPr>
                      <m:t>𝐴</m:t>
                    </m:r>
                  </m:oMath>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365208" y="1363505"/>
                <a:ext cx="4381300" cy="1062470"/>
              </a:xfrm>
              <a:prstGeom prst="rect">
                <a:avLst/>
              </a:prstGeom>
              <a:blipFill>
                <a:blip r:embed="rId5"/>
                <a:stretch>
                  <a:fillRect l="-2225"/>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461665"/>
          </a:xfrm>
          <a:prstGeom prst="rect">
            <a:avLst/>
          </a:prstGeom>
        </p:spPr>
        <p:txBody>
          <a:bodyPr wrap="square">
            <a:spAutoFit/>
          </a:bodyPr>
          <a:lstStyle/>
          <a:p>
            <a:r>
              <a:rPr lang="en-US" b="1" dirty="0"/>
              <a:t>Solution: </a:t>
            </a:r>
            <a:r>
              <a:rPr lang="en-US" dirty="0"/>
              <a:t>Calculating the current through segment N3-N4</a:t>
            </a:r>
            <a:endParaRPr lang="en-US" b="1"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ECCAAF9-E896-B446-B613-4892AC0717B2}"/>
                  </a:ext>
                </a:extLst>
              </p:cNvPr>
              <p:cNvSpPr/>
              <p:nvPr/>
            </p:nvSpPr>
            <p:spPr>
              <a:xfrm>
                <a:off x="190699" y="2337792"/>
                <a:ext cx="5484543" cy="839332"/>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34</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a:rPr lang="en-US" b="0" i="0" smtClean="0">
                                  <a:latin typeface="Cambria Math" panose="02040503050406030204" pitchFamily="18" charset="0"/>
                                </a:rPr>
                                <m:t>−0.4−</m:t>
                              </m:r>
                              <m:r>
                                <m:rPr>
                                  <m:sty m:val="p"/>
                                </m:rPr>
                                <a:rPr lang="en-US">
                                  <a:latin typeface="Cambria Math" panose="02040503050406030204" pitchFamily="18" charset="0"/>
                                </a:rPr>
                                <m:t>cos</m:t>
                              </m:r>
                            </m:e>
                            <m:sup>
                              <m:r>
                                <a:rPr lang="en-US" b="0" i="1" smtClean="0">
                                  <a:latin typeface="Cambria Math" panose="02040503050406030204" pitchFamily="18" charset="0"/>
                                </a:rPr>
                                <m:t>−1</m:t>
                              </m:r>
                            </m:sup>
                          </m:sSup>
                        </m:fName>
                        <m:e>
                          <m:r>
                            <a:rPr lang="en-US" b="0" i="1" smtClean="0">
                              <a:latin typeface="Cambria Math" panose="02040503050406030204" pitchFamily="18" charset="0"/>
                            </a:rPr>
                            <m:t>0.9</m:t>
                          </m:r>
                        </m:e>
                      </m:func>
                      <m:r>
                        <a:rPr lang="en-US" b="0" i="0" smtClean="0">
                          <a:latin typeface="Cambria Math" panose="02040503050406030204" pitchFamily="18" charset="0"/>
                        </a:rPr>
                        <m:t>=−26.</m:t>
                      </m:r>
                      <m:sSup>
                        <m:sSupPr>
                          <m:ctrlPr>
                            <a:rPr lang="en-US" b="0" i="1" smtClean="0">
                              <a:latin typeface="Cambria Math" panose="02040503050406030204" pitchFamily="18" charset="0"/>
                            </a:rPr>
                          </m:ctrlPr>
                        </m:sSupPr>
                        <m:e>
                          <m:r>
                            <a:rPr lang="en-US" b="0" i="1" smtClean="0">
                              <a:latin typeface="Cambria Math" panose="02040503050406030204" pitchFamily="18" charset="0"/>
                            </a:rPr>
                            <m:t>27</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4" name="Rectangle 13">
                <a:extLst>
                  <a:ext uri="{FF2B5EF4-FFF2-40B4-BE49-F238E27FC236}">
                    <a16:creationId xmlns:a16="http://schemas.microsoft.com/office/drawing/2014/main" id="{EECCAAF9-E896-B446-B613-4892AC0717B2}"/>
                  </a:ext>
                </a:extLst>
              </p:cNvPr>
              <p:cNvSpPr>
                <a:spLocks noRot="1" noChangeAspect="1" noMove="1" noResize="1" noEditPoints="1" noAdjustHandles="1" noChangeArrowheads="1" noChangeShapeType="1" noTextEdit="1"/>
              </p:cNvSpPr>
              <p:nvPr/>
            </p:nvSpPr>
            <p:spPr>
              <a:xfrm>
                <a:off x="190699" y="2337792"/>
                <a:ext cx="5484543" cy="839332"/>
              </a:xfrm>
              <a:prstGeom prst="rect">
                <a:avLst/>
              </a:prstGeom>
              <a:blipFill>
                <a:blip r:embed="rId3"/>
                <a:stretch>
                  <a:fillRect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720A4A3-55BC-4E45-86F8-AE6329EDC1E5}"/>
                  </a:ext>
                </a:extLst>
              </p:cNvPr>
              <p:cNvSpPr/>
              <p:nvPr/>
            </p:nvSpPr>
            <p:spPr>
              <a:xfrm>
                <a:off x="365208" y="3523505"/>
                <a:ext cx="3230050"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𝑰</m:t>
                          </m:r>
                        </m:e>
                        <m:sub>
                          <m:r>
                            <a:rPr lang="en-US" b="1" i="1" smtClean="0">
                              <a:latin typeface="Cambria Math" panose="02040503050406030204" pitchFamily="18" charset="0"/>
                            </a:rPr>
                            <m:t>𝟑𝟒</m:t>
                          </m:r>
                        </m:sub>
                      </m:sSub>
                      <m:r>
                        <a:rPr lang="en-US" i="1">
                          <a:latin typeface="Cambria Math" panose="02040503050406030204" pitchFamily="18" charset="0"/>
                        </a:rPr>
                        <m:t>=</m:t>
                      </m:r>
                      <m:r>
                        <a:rPr lang="en-US" b="0" i="1" smtClean="0">
                          <a:latin typeface="Cambria Math" panose="02040503050406030204" pitchFamily="18" charset="0"/>
                        </a:rPr>
                        <m:t>22.9</m:t>
                      </m:r>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26.7</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p:txBody>
          </p:sp>
        </mc:Choice>
        <mc:Fallback xmlns="">
          <p:sp>
            <p:nvSpPr>
              <p:cNvPr id="3" name="Rectangle 2">
                <a:extLst>
                  <a:ext uri="{FF2B5EF4-FFF2-40B4-BE49-F238E27FC236}">
                    <a16:creationId xmlns:a16="http://schemas.microsoft.com/office/drawing/2014/main" id="{8720A4A3-55BC-4E45-86F8-AE6329EDC1E5}"/>
                  </a:ext>
                </a:extLst>
              </p:cNvPr>
              <p:cNvSpPr>
                <a:spLocks noRot="1" noChangeAspect="1" noMove="1" noResize="1" noEditPoints="1" noAdjustHandles="1" noChangeArrowheads="1" noChangeShapeType="1" noTextEdit="1"/>
              </p:cNvSpPr>
              <p:nvPr/>
            </p:nvSpPr>
            <p:spPr>
              <a:xfrm>
                <a:off x="365208" y="3523505"/>
                <a:ext cx="3230050" cy="470000"/>
              </a:xfrm>
              <a:prstGeom prst="rect">
                <a:avLst/>
              </a:prstGeom>
              <a:blipFill>
                <a:blip r:embed="rId4"/>
                <a:stretch>
                  <a:fillRect b="-21053"/>
                </a:stretch>
              </a:blipFill>
            </p:spPr>
            <p:txBody>
              <a:bodyPr/>
              <a:lstStyle/>
              <a:p>
                <a:r>
                  <a:rPr lang="en-US">
                    <a:noFill/>
                  </a:rPr>
                  <a:t> </a:t>
                </a:r>
              </a:p>
            </p:txBody>
          </p:sp>
        </mc:Fallback>
      </mc:AlternateContent>
    </p:spTree>
    <p:extLst>
      <p:ext uri="{BB962C8B-B14F-4D97-AF65-F5344CB8AC3E}">
        <p14:creationId xmlns:p14="http://schemas.microsoft.com/office/powerpoint/2010/main" val="26513285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0" y="4511239"/>
                <a:ext cx="8607789" cy="839332"/>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4</m:t>
                          </m:r>
                          <m:r>
                            <a:rPr lang="en-US" i="1">
                              <a:latin typeface="Cambria Math" panose="02040503050406030204" pitchFamily="18" charset="0"/>
                            </a:rPr>
                            <m:t> </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34</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34</m:t>
                          </m:r>
                        </m:sub>
                      </m:sSub>
                      <m:r>
                        <a:rPr lang="en-US" b="0" i="1" smtClean="0">
                          <a:latin typeface="Cambria Math" panose="02040503050406030204" pitchFamily="18" charset="0"/>
                        </a:rPr>
                        <m:t>=</m:t>
                      </m:r>
                      <m:r>
                        <a:rPr lang="en-US" i="1">
                          <a:latin typeface="Cambria Math" panose="02040503050406030204" pitchFamily="18" charset="0"/>
                        </a:rPr>
                        <m:t>2</m:t>
                      </m:r>
                      <m:r>
                        <a:rPr lang="en-US" b="0" i="1" smtClean="0">
                          <a:latin typeface="Cambria Math" panose="02040503050406030204" pitchFamily="18" charset="0"/>
                        </a:rPr>
                        <m:t>375</m:t>
                      </m:r>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0.</m:t>
                          </m:r>
                          <m:r>
                            <a:rPr lang="en-US" b="0" i="1" smtClean="0">
                              <a:latin typeface="Cambria Math" panose="02040503050406030204" pitchFamily="18" charset="0"/>
                            </a:rPr>
                            <m:t>5</m:t>
                          </m:r>
                        </m:e>
                        <m:sup>
                          <m:r>
                            <a:rPr lang="en-US" i="1">
                              <a:latin typeface="Cambria Math" panose="02040503050406030204" pitchFamily="18" charset="0"/>
                              <a:ea typeface="Cambria Math" panose="02040503050406030204" pitchFamily="18" charset="0"/>
                            </a:rPr>
                            <m:t>°</m:t>
                          </m:r>
                        </m:sup>
                      </m:sSup>
                      <m:r>
                        <m:rPr>
                          <m:nor/>
                        </m:rPr>
                        <a:rPr lang="en-US" dirty="0"/>
                        <m:t> </m:t>
                      </m:r>
                      <m:r>
                        <m:rPr>
                          <m:nor/>
                        </m:rPr>
                        <a:rPr lang="en-US" dirty="0"/>
                        <m:t>V</m:t>
                      </m:r>
                    </m:oMath>
                  </m:oMathPara>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0" y="4511239"/>
                <a:ext cx="8607789" cy="839332"/>
              </a:xfrm>
              <a:prstGeom prst="rect">
                <a:avLst/>
              </a:prstGeom>
              <a:blipFill>
                <a:blip r:embed="rId3"/>
                <a:stretch>
                  <a:fillRect b="-13433"/>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461665"/>
          </a:xfrm>
          <a:prstGeom prst="rect">
            <a:avLst/>
          </a:prstGeom>
        </p:spPr>
        <p:txBody>
          <a:bodyPr wrap="square">
            <a:spAutoFit/>
          </a:bodyPr>
          <a:lstStyle/>
          <a:p>
            <a:r>
              <a:rPr lang="en-US" b="1" dirty="0"/>
              <a:t>Solution: </a:t>
            </a:r>
            <a:r>
              <a:rPr lang="en-US" dirty="0"/>
              <a:t>Using KVL to calculate the voltage at N4</a:t>
            </a:r>
            <a:endParaRPr lang="en-US" b="1" dirty="0"/>
          </a:p>
        </p:txBody>
      </p:sp>
      <p:pic>
        <p:nvPicPr>
          <p:cNvPr id="3" name="Picture 2">
            <a:extLst>
              <a:ext uri="{FF2B5EF4-FFF2-40B4-BE49-F238E27FC236}">
                <a16:creationId xmlns:a16="http://schemas.microsoft.com/office/drawing/2014/main" id="{E60BBD6D-2E1A-B64B-8678-B630E3EA9B5A}"/>
              </a:ext>
            </a:extLst>
          </p:cNvPr>
          <p:cNvPicPr>
            <a:picLocks noChangeAspect="1"/>
          </p:cNvPicPr>
          <p:nvPr/>
        </p:nvPicPr>
        <p:blipFill>
          <a:blip r:embed="rId4"/>
          <a:stretch>
            <a:fillRect/>
          </a:stretch>
        </p:blipFill>
        <p:spPr>
          <a:xfrm>
            <a:off x="2057400" y="1431958"/>
            <a:ext cx="5029200" cy="3187700"/>
          </a:xfrm>
          <a:prstGeom prst="rect">
            <a:avLst/>
          </a:prstGeom>
        </p:spPr>
      </p:pic>
    </p:spTree>
    <p:extLst>
      <p:ext uri="{BB962C8B-B14F-4D97-AF65-F5344CB8AC3E}">
        <p14:creationId xmlns:p14="http://schemas.microsoft.com/office/powerpoint/2010/main" val="4133329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892B95C-713D-0049-8B1A-5BEE89EFB4DF}"/>
                  </a:ext>
                </a:extLst>
              </p:cNvPr>
              <p:cNvSpPr/>
              <p:nvPr/>
            </p:nvSpPr>
            <p:spPr>
              <a:xfrm>
                <a:off x="-174333" y="4447730"/>
                <a:ext cx="5826984" cy="1217962"/>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𝑝𝑢</m:t>
                          </m:r>
                          <m:r>
                            <a:rPr lang="en-US" i="1">
                              <a:latin typeface="Cambria Math" panose="02040503050406030204" pitchFamily="18" charset="0"/>
                            </a:rPr>
                            <m:t> </m:t>
                          </m:r>
                        </m:sub>
                      </m:sSub>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3</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𝑏𝑎𝑠𝑒</m:t>
                              </m:r>
                            </m:sub>
                          </m:sSub>
                        </m:den>
                      </m:f>
                      <m:r>
                        <a:rPr lang="en-US" b="0" i="1"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0999</m:t>
                      </m:r>
                    </m:oMath>
                  </m:oMathPara>
                </a14:m>
                <a:endParaRPr lang="en-US" dirty="0"/>
              </a:p>
            </p:txBody>
          </p:sp>
        </mc:Choice>
        <mc:Fallback xmlns="">
          <p:sp>
            <p:nvSpPr>
              <p:cNvPr id="2" name="Rectangle 1">
                <a:extLst>
                  <a:ext uri="{FF2B5EF4-FFF2-40B4-BE49-F238E27FC236}">
                    <a16:creationId xmlns:a16="http://schemas.microsoft.com/office/drawing/2014/main" id="{D892B95C-713D-0049-8B1A-5BEE89EFB4DF}"/>
                  </a:ext>
                </a:extLst>
              </p:cNvPr>
              <p:cNvSpPr>
                <a:spLocks noRot="1" noChangeAspect="1" noMove="1" noResize="1" noEditPoints="1" noAdjustHandles="1" noChangeArrowheads="1" noChangeShapeType="1" noTextEdit="1"/>
              </p:cNvSpPr>
              <p:nvPr/>
            </p:nvSpPr>
            <p:spPr>
              <a:xfrm>
                <a:off x="-174333" y="4447730"/>
                <a:ext cx="5826984" cy="1217962"/>
              </a:xfrm>
              <a:prstGeom prst="rect">
                <a:avLst/>
              </a:prstGeom>
              <a:blipFill>
                <a:blip r:embed="rId7"/>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830997"/>
          </a:xfrm>
          <a:prstGeom prst="rect">
            <a:avLst/>
          </a:prstGeom>
        </p:spPr>
        <p:txBody>
          <a:bodyPr wrap="square">
            <a:spAutoFit/>
          </a:bodyPr>
          <a:lstStyle/>
          <a:p>
            <a:r>
              <a:rPr lang="en-US" b="1" dirty="0"/>
              <a:t>Solution: </a:t>
            </a:r>
            <a:r>
              <a:rPr lang="en-US" dirty="0"/>
              <a:t>Calculating the voltage on the low side of T3. First solve for the per unit transformer current</a:t>
            </a:r>
            <a:endParaRPr lang="en-US" b="1"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9BC85BF-6362-C841-BF94-6181D0DC8B8B}"/>
                  </a:ext>
                </a:extLst>
              </p:cNvPr>
              <p:cNvSpPr/>
              <p:nvPr/>
            </p:nvSpPr>
            <p:spPr>
              <a:xfrm>
                <a:off x="365208" y="1820705"/>
                <a:ext cx="4381300" cy="1046633"/>
              </a:xfrm>
              <a:prstGeom prst="rect">
                <a:avLst/>
              </a:prstGeom>
            </p:spPr>
            <p:txBody>
              <a:bodyPr wrap="square">
                <a:spAutoFit/>
              </a:bodyPr>
              <a:lstStyle/>
              <a:p>
                <a:endParaRPr lang="en-US" dirty="0"/>
              </a:p>
              <a:p>
                <a:r>
                  <a:rPr lang="en-US"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3</m:t>
                        </m:r>
                      </m:sub>
                    </m:sSub>
                    <m:r>
                      <a:rPr lang="en-US" b="0" i="1" smtClean="0">
                        <a:latin typeface="Cambria Math" panose="02040503050406030204" pitchFamily="18" charset="0"/>
                      </a:rPr>
                      <m:t>|</m:t>
                    </m:r>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𝑇</m:t>
                            </m:r>
                            <m:r>
                              <a:rPr lang="en-US" b="0" i="1" smtClean="0">
                                <a:latin typeface="Cambria Math" panose="02040503050406030204" pitchFamily="18" charset="0"/>
                              </a:rPr>
                              <m:t>3</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4</m:t>
                            </m:r>
                          </m:sub>
                        </m:sSub>
                      </m:den>
                    </m:f>
                    <m:r>
                      <a:rPr lang="en-US" b="0" i="1" smtClean="0">
                        <a:latin typeface="Cambria Math" panose="02040503050406030204" pitchFamily="18" charset="0"/>
                      </a:rPr>
                      <m:t>=22.91 </m:t>
                    </m:r>
                    <m:r>
                      <a:rPr lang="en-US" b="0" i="1" smtClean="0">
                        <a:latin typeface="Cambria Math" panose="02040503050406030204" pitchFamily="18" charset="0"/>
                      </a:rPr>
                      <m:t>𝐴</m:t>
                    </m:r>
                  </m:oMath>
                </a14:m>
                <a:endParaRPr lang="en-US" dirty="0"/>
              </a:p>
            </p:txBody>
          </p:sp>
        </mc:Choice>
        <mc:Fallback xmlns="">
          <p:sp>
            <p:nvSpPr>
              <p:cNvPr id="9" name="Rectangle 8">
                <a:extLst>
                  <a:ext uri="{FF2B5EF4-FFF2-40B4-BE49-F238E27FC236}">
                    <a16:creationId xmlns:a16="http://schemas.microsoft.com/office/drawing/2014/main" id="{C9BC85BF-6362-C841-BF94-6181D0DC8B8B}"/>
                  </a:ext>
                </a:extLst>
              </p:cNvPr>
              <p:cNvSpPr>
                <a:spLocks noRot="1" noChangeAspect="1" noMove="1" noResize="1" noEditPoints="1" noAdjustHandles="1" noChangeArrowheads="1" noChangeShapeType="1" noTextEdit="1"/>
              </p:cNvSpPr>
              <p:nvPr/>
            </p:nvSpPr>
            <p:spPr>
              <a:xfrm>
                <a:off x="365208" y="1820705"/>
                <a:ext cx="4381300" cy="1046633"/>
              </a:xfrm>
              <a:prstGeom prst="rect">
                <a:avLst/>
              </a:prstGeom>
              <a:blipFill>
                <a:blip r:embed="rId3"/>
                <a:stretch>
                  <a:fillRect l="-20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F53B51B-B17C-E449-BE13-FE9581C5BDCF}"/>
                  </a:ext>
                </a:extLst>
              </p:cNvPr>
              <p:cNvSpPr/>
              <p:nvPr/>
            </p:nvSpPr>
            <p:spPr>
              <a:xfrm>
                <a:off x="-77656" y="2799825"/>
                <a:ext cx="5633630" cy="862608"/>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3</m:t>
                          </m:r>
                        </m:sub>
                      </m:sSub>
                      <m:r>
                        <a:rPr lang="en-US" i="1">
                          <a:latin typeface="Cambria Math" panose="02040503050406030204" pitchFamily="18" charset="0"/>
                        </a:rPr>
                        <m:t>=</m:t>
                      </m:r>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a:rPr lang="en-US" b="0" i="0" smtClean="0">
                                  <a:latin typeface="Cambria Math" panose="02040503050406030204" pitchFamily="18" charset="0"/>
                                </a:rPr>
                                <m:t>−0.5−</m:t>
                              </m:r>
                              <m:r>
                                <m:rPr>
                                  <m:sty m:val="p"/>
                                </m:rPr>
                                <a:rPr lang="en-US">
                                  <a:latin typeface="Cambria Math" panose="02040503050406030204" pitchFamily="18" charset="0"/>
                                </a:rPr>
                                <m:t>cos</m:t>
                              </m:r>
                            </m:e>
                            <m:sup>
                              <m:r>
                                <a:rPr lang="en-US" b="0" i="1" smtClean="0">
                                  <a:latin typeface="Cambria Math" panose="02040503050406030204" pitchFamily="18" charset="0"/>
                                </a:rPr>
                                <m:t>−1</m:t>
                              </m:r>
                            </m:sup>
                          </m:sSup>
                        </m:fName>
                        <m:e>
                          <m:r>
                            <a:rPr lang="en-US" b="0" i="1" smtClean="0">
                              <a:latin typeface="Cambria Math" panose="02040503050406030204" pitchFamily="18" charset="0"/>
                            </a:rPr>
                            <m:t>0.9</m:t>
                          </m:r>
                        </m:e>
                      </m:func>
                      <m:r>
                        <a:rPr lang="en-US" b="0" i="0" smtClean="0">
                          <a:latin typeface="Cambria Math" panose="02040503050406030204" pitchFamily="18" charset="0"/>
                        </a:rPr>
                        <m:t>=−26.</m:t>
                      </m:r>
                      <m:sSup>
                        <m:sSupPr>
                          <m:ctrlPr>
                            <a:rPr lang="en-US" b="0" i="1" smtClean="0">
                              <a:latin typeface="Cambria Math" panose="02040503050406030204" pitchFamily="18" charset="0"/>
                            </a:rPr>
                          </m:ctrlPr>
                        </m:sSupPr>
                        <m:e>
                          <m:r>
                            <a:rPr lang="en-US" b="0" i="1" smtClean="0">
                              <a:latin typeface="Cambria Math" panose="02040503050406030204" pitchFamily="18" charset="0"/>
                            </a:rPr>
                            <m:t>30</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0" name="Rectangle 9">
                <a:extLst>
                  <a:ext uri="{FF2B5EF4-FFF2-40B4-BE49-F238E27FC236}">
                    <a16:creationId xmlns:a16="http://schemas.microsoft.com/office/drawing/2014/main" id="{2F53B51B-B17C-E449-BE13-FE9581C5BDCF}"/>
                  </a:ext>
                </a:extLst>
              </p:cNvPr>
              <p:cNvSpPr>
                <a:spLocks noRot="1" noChangeAspect="1" noMove="1" noResize="1" noEditPoints="1" noAdjustHandles="1" noChangeArrowheads="1" noChangeShapeType="1" noTextEdit="1"/>
              </p:cNvSpPr>
              <p:nvPr/>
            </p:nvSpPr>
            <p:spPr>
              <a:xfrm>
                <a:off x="-77656" y="2799825"/>
                <a:ext cx="5633630" cy="86260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C9890C7-D712-534B-9472-D51B92D3A745}"/>
                  </a:ext>
                </a:extLst>
              </p:cNvPr>
              <p:cNvSpPr/>
              <p:nvPr/>
            </p:nvSpPr>
            <p:spPr>
              <a:xfrm>
                <a:off x="365208" y="3980705"/>
                <a:ext cx="3574697"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𝑰</m:t>
                          </m:r>
                        </m:e>
                        <m:sub>
                          <m:r>
                            <a:rPr lang="en-US" b="1" i="1" smtClean="0">
                              <a:latin typeface="Cambria Math" panose="02040503050406030204" pitchFamily="18" charset="0"/>
                            </a:rPr>
                            <m:t>𝑻</m:t>
                          </m:r>
                          <m:r>
                            <a:rPr lang="en-US" b="1" i="1" smtClean="0">
                              <a:latin typeface="Cambria Math" panose="02040503050406030204" pitchFamily="18" charset="0"/>
                            </a:rPr>
                            <m:t>𝟑</m:t>
                          </m:r>
                        </m:sub>
                      </m:sSub>
                      <m:r>
                        <a:rPr lang="en-US" i="1">
                          <a:latin typeface="Cambria Math" panose="02040503050406030204" pitchFamily="18" charset="0"/>
                        </a:rPr>
                        <m:t>=</m:t>
                      </m:r>
                      <m:r>
                        <a:rPr lang="en-US" b="0" i="1" smtClean="0">
                          <a:latin typeface="Cambria Math" panose="02040503050406030204" pitchFamily="18" charset="0"/>
                        </a:rPr>
                        <m:t>22</m:t>
                      </m:r>
                      <m:r>
                        <a:rPr lang="en-US" i="1">
                          <a:latin typeface="Cambria Math" panose="02040503050406030204" pitchFamily="18" charset="0"/>
                        </a:rPr>
                        <m:t>.</m:t>
                      </m:r>
                      <m:r>
                        <a:rPr lang="en-US" b="0" i="1" smtClean="0">
                          <a:latin typeface="Cambria Math" panose="02040503050406030204" pitchFamily="18" charset="0"/>
                        </a:rPr>
                        <m:t>91</m:t>
                      </m:r>
                      <m:r>
                        <a:rPr lang="en-US" i="1">
                          <a:latin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26.30</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𝐴</m:t>
                      </m:r>
                    </m:oMath>
                  </m:oMathPara>
                </a14:m>
                <a:endParaRPr lang="en-US" dirty="0"/>
              </a:p>
            </p:txBody>
          </p:sp>
        </mc:Choice>
        <mc:Fallback xmlns="">
          <p:sp>
            <p:nvSpPr>
              <p:cNvPr id="11" name="Rectangle 10">
                <a:extLst>
                  <a:ext uri="{FF2B5EF4-FFF2-40B4-BE49-F238E27FC236}">
                    <a16:creationId xmlns:a16="http://schemas.microsoft.com/office/drawing/2014/main" id="{BC9890C7-D712-534B-9472-D51B92D3A745}"/>
                  </a:ext>
                </a:extLst>
              </p:cNvPr>
              <p:cNvSpPr>
                <a:spLocks noRot="1" noChangeAspect="1" noMove="1" noResize="1" noEditPoints="1" noAdjustHandles="1" noChangeArrowheads="1" noChangeShapeType="1" noTextEdit="1"/>
              </p:cNvSpPr>
              <p:nvPr/>
            </p:nvSpPr>
            <p:spPr>
              <a:xfrm>
                <a:off x="365208" y="3980705"/>
                <a:ext cx="3574697" cy="470000"/>
              </a:xfrm>
              <a:prstGeom prst="rect">
                <a:avLst/>
              </a:prstGeom>
              <a:blipFill>
                <a:blip r:embed="rId5"/>
                <a:stretch>
                  <a:fillRect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8255A51-2DBD-0342-BF7E-9EA97ABC69C3}"/>
                  </a:ext>
                </a:extLst>
              </p:cNvPr>
              <p:cNvSpPr/>
              <p:nvPr/>
            </p:nvSpPr>
            <p:spPr>
              <a:xfrm>
                <a:off x="-174333" y="5523736"/>
                <a:ext cx="7519350" cy="1291957"/>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𝑝𝑢</m:t>
                          </m:r>
                          <m:r>
                            <a:rPr lang="en-US" i="1">
                              <a:latin typeface="Cambria Math" panose="02040503050406030204" pitchFamily="18" charset="0"/>
                            </a:rPr>
                            <m:t> </m:t>
                          </m:r>
                        </m:sub>
                      </m:sSub>
                      <m:r>
                        <a:rPr lang="en-US" i="1">
                          <a:latin typeface="Cambria Math" panose="02040503050406030204" pitchFamily="18" charset="0"/>
                        </a:rPr>
                        <m:t>=</m:t>
                      </m:r>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3</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𝑏𝑎𝑠𝑒</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2376.7</m:t>
                          </m:r>
                        </m:num>
                        <m:den>
                          <m:r>
                            <a:rPr lang="en-US" b="0" i="1" smtClean="0">
                              <a:latin typeface="Cambria Math" panose="02040503050406030204" pitchFamily="18" charset="0"/>
                            </a:rPr>
                            <m:t>2400</m:t>
                          </m:r>
                        </m:den>
                      </m:f>
                      <m:r>
                        <a:rPr lang="en-US" i="1">
                          <a:latin typeface="Cambria Math" panose="02040503050406030204" pitchFamily="18" charset="0"/>
                        </a:rPr>
                        <m:t>=0.9896</m:t>
                      </m:r>
                      <m:r>
                        <a:rPr lang="en-US" b="0" i="1" smtClean="0">
                          <a:latin typeface="Cambria Math" panose="02040503050406030204" pitchFamily="18" charset="0"/>
                        </a:rPr>
                        <m:t> </m:t>
                      </m:r>
                      <m:r>
                        <a:rPr lang="en-US" i="1">
                          <a:latin typeface="Cambria Math" panose="02040503050406030204" pitchFamily="18" charset="0"/>
                        </a:rPr>
                        <m:t>𝑝𝑢</m:t>
                      </m:r>
                    </m:oMath>
                  </m:oMathPara>
                </a14:m>
                <a:endParaRPr lang="en-US" dirty="0"/>
              </a:p>
            </p:txBody>
          </p:sp>
        </mc:Choice>
        <mc:Fallback xmlns="">
          <p:sp>
            <p:nvSpPr>
              <p:cNvPr id="12" name="Rectangle 11">
                <a:extLst>
                  <a:ext uri="{FF2B5EF4-FFF2-40B4-BE49-F238E27FC236}">
                    <a16:creationId xmlns:a16="http://schemas.microsoft.com/office/drawing/2014/main" id="{78255A51-2DBD-0342-BF7E-9EA97ABC69C3}"/>
                  </a:ext>
                </a:extLst>
              </p:cNvPr>
              <p:cNvSpPr>
                <a:spLocks noRot="1" noChangeAspect="1" noMove="1" noResize="1" noEditPoints="1" noAdjustHandles="1" noChangeArrowheads="1" noChangeShapeType="1" noTextEdit="1"/>
              </p:cNvSpPr>
              <p:nvPr/>
            </p:nvSpPr>
            <p:spPr>
              <a:xfrm>
                <a:off x="-174333" y="5523736"/>
                <a:ext cx="7519350" cy="129195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233564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830997"/>
          </a:xfrm>
          <a:prstGeom prst="rect">
            <a:avLst/>
          </a:prstGeom>
        </p:spPr>
        <p:txBody>
          <a:bodyPr wrap="square">
            <a:spAutoFit/>
          </a:bodyPr>
          <a:lstStyle/>
          <a:p>
            <a:r>
              <a:rPr lang="en-US" b="1" dirty="0"/>
              <a:t>Solution: </a:t>
            </a:r>
            <a:r>
              <a:rPr lang="en-US" dirty="0"/>
              <a:t>Next use KVL to solve for the per unit voltage on the secondary side of the transformer</a:t>
            </a:r>
            <a:endParaRPr lang="en-US" b="1"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4726563-21F0-424A-9E78-398F4AEAF7F5}"/>
                  </a:ext>
                </a:extLst>
              </p:cNvPr>
              <p:cNvSpPr/>
              <p:nvPr/>
            </p:nvSpPr>
            <p:spPr>
              <a:xfrm>
                <a:off x="98918" y="1636736"/>
                <a:ext cx="5757863" cy="861070"/>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𝑝𝑢</m:t>
                          </m:r>
                          <m:r>
                            <a:rPr lang="en-US" b="0" i="1" smtClean="0">
                              <a:latin typeface="Cambria Math" panose="02040503050406030204" pitchFamily="18" charset="0"/>
                            </a:rPr>
                            <m:t>  </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h𝑖𝑔h</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𝑝𝑢</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𝑝𝑢</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𝑝𝑢</m:t>
                          </m:r>
                        </m:sub>
                      </m:sSub>
                    </m:oMath>
                  </m:oMathPara>
                </a14:m>
                <a:endParaRPr lang="en-US" dirty="0"/>
              </a:p>
            </p:txBody>
          </p:sp>
        </mc:Choice>
        <mc:Fallback xmlns="">
          <p:sp>
            <p:nvSpPr>
              <p:cNvPr id="12" name="Rectangle 11">
                <a:extLst>
                  <a:ext uri="{FF2B5EF4-FFF2-40B4-BE49-F238E27FC236}">
                    <a16:creationId xmlns:a16="http://schemas.microsoft.com/office/drawing/2014/main" id="{74726563-21F0-424A-9E78-398F4AEAF7F5}"/>
                  </a:ext>
                </a:extLst>
              </p:cNvPr>
              <p:cNvSpPr>
                <a:spLocks noRot="1" noChangeAspect="1" noMove="1" noResize="1" noEditPoints="1" noAdjustHandles="1" noChangeArrowheads="1" noChangeShapeType="1" noTextEdit="1"/>
              </p:cNvSpPr>
              <p:nvPr/>
            </p:nvSpPr>
            <p:spPr>
              <a:xfrm>
                <a:off x="98918" y="1636736"/>
                <a:ext cx="5757863" cy="861070"/>
              </a:xfrm>
              <a:prstGeom prst="rect">
                <a:avLst/>
              </a:prstGeom>
              <a:blipFill>
                <a:blip r:embed="rId2"/>
                <a:stretch>
                  <a:fillRect b="-72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9D65FDE-9BEB-AA4E-8DA9-19C9BDFEC22F}"/>
                  </a:ext>
                </a:extLst>
              </p:cNvPr>
              <p:cNvSpPr/>
              <p:nvPr/>
            </p:nvSpPr>
            <p:spPr>
              <a:xfrm>
                <a:off x="-974509" y="2833672"/>
                <a:ext cx="7904716" cy="4700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=0.9696</m:t>
                      </m:r>
                      <m:r>
                        <a:rPr lang="en-US" b="0" i="1"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4" name="Rectangle 13">
                <a:extLst>
                  <a:ext uri="{FF2B5EF4-FFF2-40B4-BE49-F238E27FC236}">
                    <a16:creationId xmlns:a16="http://schemas.microsoft.com/office/drawing/2014/main" id="{A9D65FDE-9BEB-AA4E-8DA9-19C9BDFEC22F}"/>
                  </a:ext>
                </a:extLst>
              </p:cNvPr>
              <p:cNvSpPr>
                <a:spLocks noRot="1" noChangeAspect="1" noMove="1" noResize="1" noEditPoints="1" noAdjustHandles="1" noChangeArrowheads="1" noChangeShapeType="1" noTextEdit="1"/>
              </p:cNvSpPr>
              <p:nvPr/>
            </p:nvSpPr>
            <p:spPr>
              <a:xfrm>
                <a:off x="-974509" y="2833672"/>
                <a:ext cx="7904716" cy="470000"/>
              </a:xfrm>
              <a:prstGeom prst="rect">
                <a:avLst/>
              </a:prstGeom>
              <a:blipFill>
                <a:blip r:embed="rId3"/>
                <a:stretch>
                  <a:fillRect b="-2105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E735F075-4DAA-BA42-AE83-E93D8BF6F04D}"/>
              </a:ext>
            </a:extLst>
          </p:cNvPr>
          <p:cNvSpPr/>
          <p:nvPr/>
        </p:nvSpPr>
        <p:spPr>
          <a:xfrm>
            <a:off x="188844" y="4508062"/>
            <a:ext cx="8030817" cy="461665"/>
          </a:xfrm>
          <a:prstGeom prst="rect">
            <a:avLst/>
          </a:prstGeom>
        </p:spPr>
        <p:txBody>
          <a:bodyPr wrap="square">
            <a:spAutoFit/>
          </a:bodyPr>
          <a:lstStyle/>
          <a:p>
            <a:r>
              <a:rPr lang="en-US" dirty="0"/>
              <a:t>Converting back to volts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203E5AE-D99A-4246-A32D-8CA946FE7F57}"/>
                  </a:ext>
                </a:extLst>
              </p:cNvPr>
              <p:cNvSpPr/>
              <p:nvPr/>
            </p:nvSpPr>
            <p:spPr>
              <a:xfrm>
                <a:off x="98918" y="5168222"/>
                <a:ext cx="7904716" cy="8763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3</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𝑏𝑎𝑠𝑒</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𝑙𝑜𝑤</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3 </m:t>
                          </m:r>
                          <m:r>
                            <a:rPr lang="en-US" b="0" i="1" smtClean="0">
                              <a:latin typeface="Cambria Math" panose="02040503050406030204" pitchFamily="18" charset="0"/>
                            </a:rPr>
                            <m:t>𝑝𝑢</m:t>
                          </m:r>
                        </m:sub>
                      </m:sSub>
                      <m:r>
                        <a:rPr lang="en-US" i="1">
                          <a:latin typeface="Cambria Math" panose="02040503050406030204" pitchFamily="18" charset="0"/>
                        </a:rPr>
                        <m:t>=23</m:t>
                      </m:r>
                      <m:r>
                        <a:rPr lang="en-US" b="0" i="1" smtClean="0">
                          <a:latin typeface="Cambria Math" panose="02040503050406030204" pitchFamily="18" charset="0"/>
                        </a:rPr>
                        <m:t>2.7</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sup>
                      </m:sSup>
                    </m:oMath>
                  </m:oMathPara>
                </a14:m>
                <a:endParaRPr lang="en-US" dirty="0"/>
              </a:p>
              <a:p>
                <a:endParaRPr lang="en-US" dirty="0"/>
              </a:p>
            </p:txBody>
          </p:sp>
        </mc:Choice>
        <mc:Fallback xmlns="">
          <p:sp>
            <p:nvSpPr>
              <p:cNvPr id="15" name="Rectangle 14">
                <a:extLst>
                  <a:ext uri="{FF2B5EF4-FFF2-40B4-BE49-F238E27FC236}">
                    <a16:creationId xmlns:a16="http://schemas.microsoft.com/office/drawing/2014/main" id="{D203E5AE-D99A-4246-A32D-8CA946FE7F57}"/>
                  </a:ext>
                </a:extLst>
              </p:cNvPr>
              <p:cNvSpPr>
                <a:spLocks noRot="1" noChangeAspect="1" noMove="1" noResize="1" noEditPoints="1" noAdjustHandles="1" noChangeArrowheads="1" noChangeShapeType="1" noTextEdit="1"/>
              </p:cNvSpPr>
              <p:nvPr/>
            </p:nvSpPr>
            <p:spPr>
              <a:xfrm>
                <a:off x="98918" y="5168222"/>
                <a:ext cx="7904716" cy="87639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128608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13" name="Rectangle 12">
            <a:extLst>
              <a:ext uri="{FF2B5EF4-FFF2-40B4-BE49-F238E27FC236}">
                <a16:creationId xmlns:a16="http://schemas.microsoft.com/office/drawing/2014/main" id="{EA52B7E5-A95D-F240-97B3-304492E1FE88}"/>
              </a:ext>
            </a:extLst>
          </p:cNvPr>
          <p:cNvSpPr/>
          <p:nvPr/>
        </p:nvSpPr>
        <p:spPr>
          <a:xfrm>
            <a:off x="98918" y="970293"/>
            <a:ext cx="8120743" cy="461665"/>
          </a:xfrm>
          <a:prstGeom prst="rect">
            <a:avLst/>
          </a:prstGeom>
        </p:spPr>
        <p:txBody>
          <a:bodyPr wrap="square">
            <a:spAutoFit/>
          </a:bodyPr>
          <a:lstStyle/>
          <a:p>
            <a:r>
              <a:rPr lang="en-US" b="1" dirty="0"/>
              <a:t>Solution: </a:t>
            </a:r>
            <a:r>
              <a:rPr lang="en-US" dirty="0"/>
              <a:t>Calculating the voltage drop percent</a:t>
            </a:r>
            <a:endParaRPr lang="en-US" b="1"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4726563-21F0-424A-9E78-398F4AEAF7F5}"/>
                  </a:ext>
                </a:extLst>
              </p:cNvPr>
              <p:cNvSpPr/>
              <p:nvPr/>
            </p:nvSpPr>
            <p:spPr>
              <a:xfrm>
                <a:off x="299460" y="1567192"/>
                <a:ext cx="7719658" cy="1237968"/>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𝑑𝑟𝑜𝑝</m:t>
                          </m:r>
                        </m:sub>
                      </m:sSub>
                      <m:r>
                        <a:rPr lang="en-US" i="1">
                          <a:latin typeface="Cambria Math" panose="02040503050406030204" pitchFamily="18" charset="0"/>
                        </a:rPr>
                        <m:t>=</m:t>
                      </m:r>
                      <m:f>
                        <m:fPr>
                          <m:ctrlPr>
                            <a:rPr lang="en-US"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r>
                                <a:rPr lang="en-US" b="0" i="1" smtClean="0">
                                  <a:latin typeface="Cambria Math" panose="02040503050406030204" pitchFamily="18" charset="0"/>
                                </a:rPr>
                                <m:t>3</m:t>
                              </m:r>
                            </m:sub>
                          </m:sSub>
                          <m:r>
                            <a:rPr lang="en-US" b="0" i="1" smtClean="0">
                              <a:latin typeface="Cambria Math" panose="02040503050406030204" pitchFamily="18" charset="0"/>
                            </a:rPr>
                            <m:t>|</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2400−2327</m:t>
                          </m:r>
                        </m:num>
                        <m:den>
                          <m:r>
                            <a:rPr lang="en-US" b="0" i="1" smtClean="0">
                              <a:latin typeface="Cambria Math" panose="02040503050406030204" pitchFamily="18" charset="0"/>
                            </a:rPr>
                            <m:t>2400</m:t>
                          </m:r>
                        </m:den>
                      </m:f>
                      <m:r>
                        <a:rPr lang="en-US" b="0" i="1" smtClean="0">
                          <a:latin typeface="Cambria Math" panose="02040503050406030204" pitchFamily="18" charset="0"/>
                          <a:ea typeface="Cambria Math" panose="02040503050406030204" pitchFamily="18" charset="0"/>
                        </a:rPr>
                        <m:t>×100%</m:t>
                      </m:r>
                    </m:oMath>
                  </m:oMathPara>
                </a14:m>
                <a:endParaRPr lang="en-US" dirty="0"/>
              </a:p>
            </p:txBody>
          </p:sp>
        </mc:Choice>
        <mc:Fallback xmlns="">
          <p:sp>
            <p:nvSpPr>
              <p:cNvPr id="12" name="Rectangle 11">
                <a:extLst>
                  <a:ext uri="{FF2B5EF4-FFF2-40B4-BE49-F238E27FC236}">
                    <a16:creationId xmlns:a16="http://schemas.microsoft.com/office/drawing/2014/main" id="{74726563-21F0-424A-9E78-398F4AEAF7F5}"/>
                  </a:ext>
                </a:extLst>
              </p:cNvPr>
              <p:cNvSpPr>
                <a:spLocks noRot="1" noChangeAspect="1" noMove="1" noResize="1" noEditPoints="1" noAdjustHandles="1" noChangeArrowheads="1" noChangeShapeType="1" noTextEdit="1"/>
              </p:cNvSpPr>
              <p:nvPr/>
            </p:nvSpPr>
            <p:spPr>
              <a:xfrm>
                <a:off x="299460" y="1567192"/>
                <a:ext cx="7719658" cy="12379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E75E538-487D-F043-B13C-A84B4E32BA90}"/>
                  </a:ext>
                </a:extLst>
              </p:cNvPr>
              <p:cNvSpPr/>
              <p:nvPr/>
            </p:nvSpPr>
            <p:spPr>
              <a:xfrm>
                <a:off x="712171" y="2598003"/>
                <a:ext cx="7719658" cy="830997"/>
              </a:xfrm>
              <a:prstGeom prst="rect">
                <a:avLst/>
              </a:prstGeom>
            </p:spPr>
            <p:txBody>
              <a:bodyPr wrap="square">
                <a:spAutoFit/>
              </a:bodyPr>
              <a:lstStyle/>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smtClean="0">
                          <a:latin typeface="Cambria Math" panose="02040503050406030204" pitchFamily="18" charset="0"/>
                        </a:rPr>
                        <m:t>3</m:t>
                      </m:r>
                      <m:r>
                        <a:rPr lang="en-US" b="0" i="1" smtClean="0">
                          <a:latin typeface="Cambria Math" panose="02040503050406030204" pitchFamily="18" charset="0"/>
                        </a:rPr>
                        <m:t>.0789 %</m:t>
                      </m:r>
                    </m:oMath>
                  </m:oMathPara>
                </a14:m>
                <a:endParaRPr lang="en-US" dirty="0"/>
              </a:p>
            </p:txBody>
          </p:sp>
        </mc:Choice>
        <mc:Fallback xmlns="">
          <p:sp>
            <p:nvSpPr>
              <p:cNvPr id="10" name="Rectangle 9">
                <a:extLst>
                  <a:ext uri="{FF2B5EF4-FFF2-40B4-BE49-F238E27FC236}">
                    <a16:creationId xmlns:a16="http://schemas.microsoft.com/office/drawing/2014/main" id="{AE75E538-487D-F043-B13C-A84B4E32BA90}"/>
                  </a:ext>
                </a:extLst>
              </p:cNvPr>
              <p:cNvSpPr>
                <a:spLocks noRot="1" noChangeAspect="1" noMove="1" noResize="1" noEditPoints="1" noAdjustHandles="1" noChangeArrowheads="1" noChangeShapeType="1" noTextEdit="1"/>
              </p:cNvSpPr>
              <p:nvPr/>
            </p:nvSpPr>
            <p:spPr>
              <a:xfrm>
                <a:off x="712171" y="2598003"/>
                <a:ext cx="7719658" cy="830997"/>
              </a:xfrm>
              <a:prstGeom prst="rect">
                <a:avLst/>
              </a:prstGeom>
              <a:blipFill>
                <a:blip r:embed="rId3"/>
                <a:stretch>
                  <a:fillRect b="-10606"/>
                </a:stretch>
              </a:blipFill>
            </p:spPr>
            <p:txBody>
              <a:bodyPr/>
              <a:lstStyle/>
              <a:p>
                <a:r>
                  <a:rPr lang="en-US">
                    <a:noFill/>
                  </a:rPr>
                  <a:t> </a:t>
                </a:r>
              </a:p>
            </p:txBody>
          </p:sp>
        </mc:Fallback>
      </mc:AlternateContent>
    </p:spTree>
    <p:extLst>
      <p:ext uri="{BB962C8B-B14F-4D97-AF65-F5344CB8AC3E}">
        <p14:creationId xmlns:p14="http://schemas.microsoft.com/office/powerpoint/2010/main" val="99345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4" name="Rectangle 3"/>
          <p:cNvSpPr/>
          <p:nvPr/>
        </p:nvSpPr>
        <p:spPr>
          <a:xfrm>
            <a:off x="315687" y="1686618"/>
            <a:ext cx="8267700" cy="1200329"/>
          </a:xfrm>
          <a:prstGeom prst="rect">
            <a:avLst/>
          </a:prstGeom>
        </p:spPr>
        <p:txBody>
          <a:bodyPr wrap="square">
            <a:spAutoFit/>
          </a:bodyPr>
          <a:lstStyle/>
          <a:p>
            <a:r>
              <a:rPr lang="en-US" b="1" dirty="0"/>
              <a:t>Load factor</a:t>
            </a:r>
            <a:r>
              <a:rPr lang="en-US" dirty="0"/>
              <a:t> is a term that is often referred to when describing a load. It is defined as the ratio of the average demand to the maximum demand.</a:t>
            </a:r>
          </a:p>
        </p:txBody>
      </p:sp>
      <p:sp>
        <p:nvSpPr>
          <p:cNvPr id="8"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Individual Customer Load</a:t>
            </a:r>
          </a:p>
        </p:txBody>
      </p:sp>
      <p:pic>
        <p:nvPicPr>
          <p:cNvPr id="2" name="Picture 1">
            <a:extLst>
              <a:ext uri="{FF2B5EF4-FFF2-40B4-BE49-F238E27FC236}">
                <a16:creationId xmlns:a16="http://schemas.microsoft.com/office/drawing/2014/main" id="{4741CA92-BBED-6140-924F-AC009A147E1A}"/>
              </a:ext>
            </a:extLst>
          </p:cNvPr>
          <p:cNvPicPr>
            <a:picLocks noChangeAspect="1"/>
          </p:cNvPicPr>
          <p:nvPr/>
        </p:nvPicPr>
        <p:blipFill>
          <a:blip r:embed="rId3"/>
          <a:stretch>
            <a:fillRect/>
          </a:stretch>
        </p:blipFill>
        <p:spPr>
          <a:xfrm>
            <a:off x="2855230" y="3479458"/>
            <a:ext cx="3188613" cy="1089985"/>
          </a:xfrm>
          <a:prstGeom prst="rect">
            <a:avLst/>
          </a:prstGeom>
          <a:ln w="25400">
            <a:solidFill>
              <a:srgbClr val="FF0000"/>
            </a:solidFill>
          </a:ln>
        </p:spPr>
      </p:pic>
      <p:sp>
        <p:nvSpPr>
          <p:cNvPr id="9" name="Rectangle 8">
            <a:extLst>
              <a:ext uri="{FF2B5EF4-FFF2-40B4-BE49-F238E27FC236}">
                <a16:creationId xmlns:a16="http://schemas.microsoft.com/office/drawing/2014/main" id="{434C67F7-C383-154C-ACF9-DEF5435E389E}"/>
              </a:ext>
            </a:extLst>
          </p:cNvPr>
          <p:cNvSpPr/>
          <p:nvPr/>
        </p:nvSpPr>
        <p:spPr>
          <a:xfrm>
            <a:off x="315687" y="5305961"/>
            <a:ext cx="8267700" cy="1323439"/>
          </a:xfrm>
          <a:prstGeom prst="rect">
            <a:avLst/>
          </a:prstGeom>
        </p:spPr>
        <p:txBody>
          <a:bodyPr wrap="square">
            <a:spAutoFit/>
          </a:bodyPr>
          <a:lstStyle/>
          <a:p>
            <a:r>
              <a:rPr lang="en-US" sz="2000" dirty="0"/>
              <a:t>Load factor gives an indication of how well the utility's facilities are being utilized. From the utility's standpoint, the optimal load factor would be 1.00 since the system has to be designed to handle the maximum demand.</a:t>
            </a:r>
          </a:p>
        </p:txBody>
      </p:sp>
    </p:spTree>
    <p:extLst>
      <p:ext uri="{BB962C8B-B14F-4D97-AF65-F5344CB8AC3E}">
        <p14:creationId xmlns:p14="http://schemas.microsoft.com/office/powerpoint/2010/main" val="1856787830"/>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eorgia"/>
        <a:ea typeface="ＭＳ Ｐゴシック"/>
        <a:cs typeface="ＭＳ Ｐゴシック"/>
      </a:majorFont>
      <a:minorFont>
        <a:latin typeface="Georgi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18528</TotalTime>
  <Words>3171</Words>
  <Application>Microsoft Macintosh PowerPoint</Application>
  <PresentationFormat>On-screen Show (4:3)</PresentationFormat>
  <Paragraphs>497</Paragraphs>
  <Slides>84</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84</vt:i4>
      </vt:variant>
    </vt:vector>
  </HeadingPairs>
  <TitlesOfParts>
    <vt:vector size="94" baseType="lpstr">
      <vt:lpstr>Arial</vt:lpstr>
      <vt:lpstr>Calibri</vt:lpstr>
      <vt:lpstr>Cambria Math</vt:lpstr>
      <vt:lpstr>CMSS10</vt:lpstr>
      <vt:lpstr>CMSS8</vt:lpstr>
      <vt:lpstr>CMSSBX10</vt:lpstr>
      <vt:lpstr>Georgia</vt:lpstr>
      <vt:lpstr>Times New Roman</vt:lpstr>
      <vt:lpstr>Wingdings</vt:lpstr>
      <vt:lpstr>Blank Presentation</vt:lpstr>
      <vt:lpstr>PowerPoint Presentation</vt:lpstr>
      <vt:lpstr>Outline</vt:lpstr>
      <vt:lpstr>PowerPoint Presentation</vt:lpstr>
      <vt:lpstr>Individual Customer Load</vt:lpstr>
      <vt:lpstr>Individual Customer Load</vt:lpstr>
      <vt:lpstr>PowerPoint Presentation</vt:lpstr>
      <vt:lpstr>Individual Customer Load</vt:lpstr>
      <vt:lpstr>Individual Customer Load</vt:lpstr>
      <vt:lpstr>Individual Customer Load</vt:lpstr>
      <vt:lpstr>PowerPoint Presentation</vt:lpstr>
      <vt:lpstr>PowerPoint Presentation</vt:lpstr>
      <vt:lpstr>PowerPoint Presentation</vt:lpstr>
      <vt:lpstr>PowerPoint Presentation</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Distribution Transformer Loading:</vt:lpstr>
      <vt:lpstr>Feeder load</vt:lpstr>
      <vt:lpstr>Feeder Load</vt:lpstr>
      <vt:lpstr>Feeder Load</vt:lpstr>
      <vt:lpstr>Feeder Load</vt:lpstr>
      <vt:lpstr>Feeder Load</vt:lpstr>
      <vt:lpstr>Feeder Load</vt:lpstr>
      <vt:lpstr>Feeder Load</vt:lpstr>
      <vt:lpstr>Feeder Load</vt:lpstr>
      <vt:lpstr>Feeder Load</vt:lpstr>
      <vt:lpstr>Feeder Load</vt:lpstr>
      <vt:lpstr>Feeder Load</vt:lpstr>
      <vt:lpstr>Feeder Load</vt:lpstr>
      <vt:lpstr>PowerPoint Presentation</vt:lpstr>
      <vt:lpstr>PowerPoint Presentation</vt:lpstr>
      <vt:lpstr>Feeder Load</vt:lpstr>
      <vt:lpstr>Feeder Load</vt:lpstr>
      <vt:lpstr>Feeder Load</vt:lpstr>
      <vt:lpstr>Feeder Load</vt:lpstr>
      <vt:lpstr>Transformer Calculations</vt:lpstr>
      <vt:lpstr>Transformer Calculations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Voltage Drop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Oest -- UMC</dc:creator>
  <cp:lastModifiedBy>Kerestes, Robert John</cp:lastModifiedBy>
  <cp:revision>434</cp:revision>
  <cp:lastPrinted>2015-09-22T18:21:53Z</cp:lastPrinted>
  <dcterms:created xsi:type="dcterms:W3CDTF">2008-08-13T18:21:14Z</dcterms:created>
  <dcterms:modified xsi:type="dcterms:W3CDTF">2022-05-24T10:25:12Z</dcterms:modified>
</cp:coreProperties>
</file>